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7"/>
  </p:notesMasterIdLst>
  <p:handoutMasterIdLst>
    <p:handoutMasterId r:id="rId38"/>
  </p:handoutMasterIdLst>
  <p:sldIdLst>
    <p:sldId id="257" r:id="rId2"/>
    <p:sldId id="273" r:id="rId3"/>
    <p:sldId id="319" r:id="rId4"/>
    <p:sldId id="274" r:id="rId5"/>
    <p:sldId id="281" r:id="rId6"/>
    <p:sldId id="287" r:id="rId7"/>
    <p:sldId id="279" r:id="rId8"/>
    <p:sldId id="289" r:id="rId9"/>
    <p:sldId id="277" r:id="rId10"/>
    <p:sldId id="286" r:id="rId11"/>
    <p:sldId id="311" r:id="rId12"/>
    <p:sldId id="328" r:id="rId13"/>
    <p:sldId id="291" r:id="rId14"/>
    <p:sldId id="312" r:id="rId15"/>
    <p:sldId id="313" r:id="rId16"/>
    <p:sldId id="320" r:id="rId17"/>
    <p:sldId id="275" r:id="rId18"/>
    <p:sldId id="314" r:id="rId19"/>
    <p:sldId id="332" r:id="rId20"/>
    <p:sldId id="331" r:id="rId21"/>
    <p:sldId id="304" r:id="rId22"/>
    <p:sldId id="310" r:id="rId23"/>
    <p:sldId id="322" r:id="rId24"/>
    <p:sldId id="321" r:id="rId25"/>
    <p:sldId id="323" r:id="rId26"/>
    <p:sldId id="298" r:id="rId27"/>
    <p:sldId id="318" r:id="rId28"/>
    <p:sldId id="324" r:id="rId29"/>
    <p:sldId id="300" r:id="rId30"/>
    <p:sldId id="309" r:id="rId31"/>
    <p:sldId id="296" r:id="rId32"/>
    <p:sldId id="297" r:id="rId33"/>
    <p:sldId id="325" r:id="rId34"/>
    <p:sldId id="326" r:id="rId35"/>
    <p:sldId id="29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i-Kwan Bae" initials="JB" lastIdx="1" clrIdx="0">
    <p:extLst>
      <p:ext uri="{19B8F6BF-5375-455C-9EA6-DF929625EA0E}">
        <p15:presenceInfo xmlns:p15="http://schemas.microsoft.com/office/powerpoint/2012/main" userId="fbe608baf832b08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8799B23B-EC83-4686-B30A-512413B5E67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4" autoAdjust="0"/>
    <p:restoredTop sz="91069" autoAdjust="0"/>
  </p:normalViewPr>
  <p:slideViewPr>
    <p:cSldViewPr snapToGrid="0">
      <p:cViewPr varScale="1">
        <p:scale>
          <a:sx n="148" d="100"/>
          <a:sy n="148" d="100"/>
        </p:scale>
        <p:origin x="78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commentAuthors" Target="commentAuthor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B4E146D-010A-48D8-981F-5D171347317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98D135-8AE2-4150-9EDE-A8A399206CD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70B349-3A1E-43DD-873F-D7FDF1198E4C}" type="datetime1">
              <a:rPr lang="en-US" smtClean="0">
                <a:latin typeface="Segoe UI" panose="020B0502040204020203" pitchFamily="34" charset="0"/>
              </a:rPr>
              <a:t>11/8/2021</a:t>
            </a:fld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F92AC1-1D82-4382-B0FE-DC9483843E4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>
              <a:latin typeface="Segoe UI" panose="020B0502040204020203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C8837C-2D9B-4408-BF8A-E0762E11A0B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0B367B-B030-4084-8D8C-8FDF96440909}" type="slidenum">
              <a:rPr lang="en-US" smtClean="0">
                <a:latin typeface="Segoe UI" panose="020B0502040204020203" pitchFamily="34" charset="0"/>
              </a:rPr>
              <a:t>‹#›</a:t>
            </a:fld>
            <a:endParaRPr lang="en-US" dirty="0"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5887088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Segoe UI" panose="020B0502040204020203" pitchFamily="34" charset="0"/>
              </a:defRPr>
            </a:lvl1pPr>
          </a:lstStyle>
          <a:p>
            <a:fld id="{A4580A68-C04D-47D6-A773-5EA3F58D1044}" type="datetime1">
              <a:rPr lang="en-US" smtClean="0"/>
              <a:pPr/>
              <a:t>11/8/2021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Segoe UI" panose="020B0502040204020203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Segoe UI" panose="020B0502040204020203" pitchFamily="34" charset="0"/>
              </a:defRPr>
            </a:lvl1pPr>
          </a:lstStyle>
          <a:p>
            <a:fld id="{893B0CF2-7F87-4E02-A248-870047730F9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98132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Segoe UI" panose="020B0502040204020203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2995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081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3741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2222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Spin relaxation</a:t>
            </a:r>
            <a:r>
              <a:rPr lang="en-US" baseline="0" dirty="0"/>
              <a:t> ~ 50 fs implies spin flipping every ~10 nm ( in the order of grain boundary size?)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6984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6208894"/>
            <a:ext cx="12192000" cy="649106"/>
            <a:chOff x="0" y="6208894"/>
            <a:chExt cx="12192000" cy="649106"/>
          </a:xfrm>
        </p:grpSpPr>
        <p:sp>
          <p:nvSpPr>
            <p:cNvPr id="2" name="Rectangle 1"/>
            <p:cNvSpPr/>
            <p:nvPr/>
          </p:nvSpPr>
          <p:spPr>
            <a:xfrm>
              <a:off x="3048" y="6220178"/>
              <a:ext cx="12188952" cy="63782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egoe UI" panose="020B0502040204020203" pitchFamily="34" charset="0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6208894"/>
              <a:ext cx="1219200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Straight Connector 4"/>
          <p:cNvCxnSpPr/>
          <p:nvPr userDrawn="1"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CBB3FC-5808-4886-B537-9FD970B23AAF}" type="datetime1">
              <a:rPr lang="en-US" smtClean="0"/>
              <a:t>11/8/2021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820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3D0FF9-D1A4-4403-A8C8-2C8CAAC5D332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77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91F8C2-A20B-4C3F-AFD0-998587F33123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75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56E6-DF3F-4B84-9178-9082C4AF0A7F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8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903A00-30D4-4518-AAE2-86FB22E70E37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9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D1F0C-66C3-423B-9F31-DEE9BD1088C9}" type="datetime1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1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C59B7-38AA-42DE-85A2-7A1AA692D133}" type="datetime1">
              <a:rPr lang="en-US" smtClean="0"/>
              <a:t>11/8/2021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018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716A6F-F4EB-4FF9-A4C7-7055C2420CDD}" type="datetime1">
              <a:rPr lang="en-US" smtClean="0"/>
              <a:t>11/8/2021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81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BEF39E-5196-4368-9275-C7F7640D07BD}" type="datetime1">
              <a:rPr lang="en-US" smtClean="0"/>
              <a:t>11/8/2021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8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67B6-F990-4C70-B2B7-E31A4C40E3C4}" type="datetime1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92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4221004" y="1108077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 dirty="0">
              <a:latin typeface="Segoe UI" panose="020B0502040204020203" pitchFamily="34" charset="0"/>
            </a:endParaRPr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10672179" y="5359769"/>
            <a:ext cx="207264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sz="1800" dirty="0">
              <a:latin typeface="Segoe UI" panose="020B0502040204020203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C7EC2E-E85C-4331-B652-C9AC5D469E2B}" type="datetime1">
              <a:rPr lang="en-US" smtClean="0"/>
              <a:t>11/8/2021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/>
          <a:p>
            <a:fld id="{401CF334-2D5C-4859-84A6-CA7E6E43FAE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 dirty="0">
              <a:solidFill>
                <a:schemeClr val="tx1"/>
              </a:solidFill>
              <a:latin typeface="Segoe UI" panose="020B0502040204020203" pitchFamily="34" charset="0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 sz="1800" dirty="0">
              <a:solidFill>
                <a:schemeClr val="tx1"/>
              </a:solidFill>
              <a:latin typeface="Segoe UI" panose="020B0502040204020203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624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-29028" y="-7144"/>
            <a:ext cx="12240731" cy="6879658"/>
            <a:chOff x="0" y="-21658"/>
            <a:chExt cx="12240731" cy="6879658"/>
          </a:xfrm>
        </p:grpSpPr>
        <p:sp>
          <p:nvSpPr>
            <p:cNvPr id="26" name="Rectangle 25"/>
            <p:cNvSpPr/>
            <p:nvPr/>
          </p:nvSpPr>
          <p:spPr>
            <a:xfrm>
              <a:off x="31633" y="0"/>
              <a:ext cx="1218895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Segoe UI" panose="020B0502040204020203" pitchFamily="34" charset="0"/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0" y="-21658"/>
              <a:ext cx="12240731" cy="1041400"/>
              <a:chOff x="-25356" y="-7144"/>
              <a:chExt cx="12240731" cy="1041400"/>
            </a:xfrm>
          </p:grpSpPr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-12700" y="-7144"/>
                <a:ext cx="12217400" cy="1041400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6" y="2"/>
                  </a:cxn>
                  <a:cxn ang="0">
                    <a:pos x="2542" y="0"/>
                  </a:cxn>
                  <a:cxn ang="0">
                    <a:pos x="4374" y="367"/>
                  </a:cxn>
                  <a:cxn ang="0">
                    <a:pos x="5766" y="55"/>
                  </a:cxn>
                  <a:cxn ang="0">
                    <a:pos x="5772" y="213"/>
                  </a:cxn>
                  <a:cxn ang="0">
                    <a:pos x="4302" y="439"/>
                  </a:cxn>
                  <a:cxn ang="0">
                    <a:pos x="1488" y="201"/>
                  </a:cxn>
                  <a:cxn ang="0">
                    <a:pos x="0" y="656"/>
                  </a:cxn>
                  <a:cxn ang="0">
                    <a:pos x="6" y="2"/>
                  </a:cxn>
                </a:cxnLst>
                <a:rect l="0" t="0" r="0" b="0"/>
                <a:pathLst>
                  <a:path w="5772" h="656">
                    <a:moveTo>
                      <a:pt x="6" y="2"/>
                    </a:moveTo>
                    <a:lnTo>
                      <a:pt x="2542" y="0"/>
                    </a:lnTo>
                    <a:cubicBezTo>
                      <a:pt x="2746" y="101"/>
                      <a:pt x="3828" y="367"/>
                      <a:pt x="4374" y="367"/>
                    </a:cubicBezTo>
                    <a:cubicBezTo>
                      <a:pt x="4920" y="367"/>
                      <a:pt x="5526" y="152"/>
                      <a:pt x="5766" y="55"/>
                    </a:cubicBezTo>
                    <a:lnTo>
                      <a:pt x="5772" y="213"/>
                    </a:lnTo>
                    <a:cubicBezTo>
                      <a:pt x="5670" y="257"/>
                      <a:pt x="5016" y="441"/>
                      <a:pt x="4302" y="439"/>
                    </a:cubicBezTo>
                    <a:cubicBezTo>
                      <a:pt x="3588" y="437"/>
                      <a:pt x="2205" y="165"/>
                      <a:pt x="1488" y="201"/>
                    </a:cubicBezTo>
                    <a:cubicBezTo>
                      <a:pt x="750" y="209"/>
                      <a:pt x="270" y="482"/>
                      <a:pt x="0" y="656"/>
                    </a:cubicBezTo>
                    <a:lnTo>
                      <a:pt x="6" y="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shade val="50000"/>
                      <a:alpha val="45000"/>
                      <a:satMod val="120000"/>
                    </a:schemeClr>
                  </a:gs>
                  <a:gs pos="100000">
                    <a:schemeClr val="accent3">
                      <a:shade val="80000"/>
                      <a:alpha val="55000"/>
                      <a:satMod val="155000"/>
                    </a:schemeClr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marL="0" algn="l" rtl="0" eaLnBrk="1" latinLnBrk="0" hangingPunct="1"/>
                <a:endParaRPr kumimoji="0" lang="en-US" sz="1800" dirty="0">
                  <a:solidFill>
                    <a:schemeClr val="tx1"/>
                  </a:solidFill>
                  <a:latin typeface="Segoe UI" panose="020B0502040204020203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5842000" y="-7144"/>
                <a:ext cx="6350000" cy="638175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0"/>
                  </a:cxn>
                  <a:cxn ang="0">
                    <a:pos x="1668" y="564"/>
                  </a:cxn>
                  <a:cxn ang="0">
                    <a:pos x="3000" y="186"/>
                  </a:cxn>
                  <a:cxn ang="0">
                    <a:pos x="3000" y="6"/>
                  </a:cxn>
                  <a:cxn ang="0">
                    <a:pos x="0" y="0"/>
                  </a:cxn>
                </a:cxnLst>
                <a:rect l="0" t="0" r="0" b="0"/>
                <a:pathLst>
                  <a:path w="3000" h="595">
                    <a:moveTo>
                      <a:pt x="0" y="0"/>
                    </a:moveTo>
                    <a:cubicBezTo>
                      <a:pt x="174" y="102"/>
                      <a:pt x="1168" y="533"/>
                      <a:pt x="1668" y="564"/>
                    </a:cubicBezTo>
                    <a:cubicBezTo>
                      <a:pt x="2168" y="595"/>
                      <a:pt x="2778" y="279"/>
                      <a:pt x="3000" y="186"/>
                    </a:cubicBezTo>
                    <a:lnTo>
                      <a:pt x="3000" y="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>
                      <a:shade val="50000"/>
                      <a:alpha val="30000"/>
                      <a:satMod val="130000"/>
                    </a:schemeClr>
                  </a:gs>
                  <a:gs pos="80000">
                    <a:schemeClr val="accent2">
                      <a:shade val="75000"/>
                      <a:alpha val="45000"/>
                      <a:satMod val="140000"/>
                    </a:schemeClr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marL="0" algn="l" rtl="0" eaLnBrk="1" latinLnBrk="0" hangingPunct="1"/>
                <a:endParaRPr kumimoji="0" lang="en-US" sz="1800" dirty="0">
                  <a:solidFill>
                    <a:schemeClr val="tx1"/>
                  </a:solidFill>
                  <a:latin typeface="Segoe UI" panose="020B0502040204020203" pitchFamily="34" charset="0"/>
                  <a:ea typeface="+mn-ea"/>
                  <a:cs typeface="+mn-cs"/>
                </a:endParaRPr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-25356" y="202408"/>
                <a:ext cx="12240731" cy="649224"/>
                <a:chOff x="-19045" y="216550"/>
                <a:chExt cx="9180548" cy="649224"/>
              </a:xfrm>
            </p:grpSpPr>
            <p:sp>
              <p:nvSpPr>
                <p:cNvPr id="32" name="Freeform 31"/>
                <p:cNvSpPr>
                  <a:spLocks/>
                </p:cNvSpPr>
                <p:nvPr/>
              </p:nvSpPr>
              <p:spPr bwMode="auto">
                <a:xfrm rot="21435692">
                  <a:off x="-19045" y="216550"/>
                  <a:ext cx="9163050" cy="649224"/>
                </a:xfrm>
                <a:custGeom>
                  <a:avLst>
                    <a:gd name="A1" fmla="val 0"/>
                    <a:gd name="A2" fmla="val 0"/>
                    <a:gd name="A3" fmla="val 0"/>
                    <a:gd name="A4" fmla="val 0"/>
                    <a:gd name="A5" fmla="val 0"/>
                    <a:gd name="A6" fmla="val 0"/>
                    <a:gd name="A7" fmla="val 0"/>
                    <a:gd name="A8" fmla="val 0"/>
                  </a:avLst>
                  <a:gdLst/>
                  <a:ahLst/>
                  <a:cxnLst>
                    <a:cxn ang="0">
                      <a:pos x="0" y="966"/>
                    </a:cxn>
                    <a:cxn ang="0">
                      <a:pos x="1608" y="282"/>
                    </a:cxn>
                    <a:cxn ang="0">
                      <a:pos x="4110" y="1008"/>
                    </a:cxn>
                    <a:cxn ang="0">
                      <a:pos x="5772" y="0"/>
                    </a:cxn>
                  </a:cxnLst>
                  <a:rect l="0" t="0" r="0" b="0"/>
                  <a:pathLst>
                    <a:path w="5772" h="1055">
                      <a:moveTo>
                        <a:pt x="0" y="966"/>
                      </a:moveTo>
                      <a:cubicBezTo>
                        <a:pt x="282" y="738"/>
                        <a:pt x="923" y="275"/>
                        <a:pt x="1608" y="282"/>
                      </a:cubicBezTo>
                      <a:cubicBezTo>
                        <a:pt x="2293" y="289"/>
                        <a:pt x="3416" y="1055"/>
                        <a:pt x="4110" y="1008"/>
                      </a:cubicBezTo>
                      <a:cubicBezTo>
                        <a:pt x="4804" y="961"/>
                        <a:pt x="5426" y="210"/>
                        <a:pt x="5772" y="0"/>
                      </a:cubicBezTo>
                    </a:path>
                  </a:pathLst>
                </a:custGeom>
                <a:noFill/>
                <a:ln w="10795" cap="flat" cmpd="sng" algn="ctr">
                  <a:gradFill>
                    <a:gsLst>
                      <a:gs pos="74000">
                        <a:schemeClr val="accent3">
                          <a:shade val="75000"/>
                        </a:schemeClr>
                      </a:gs>
                      <a:gs pos="86000">
                        <a:schemeClr val="tx1">
                          <a:alpha val="29000"/>
                        </a:schemeClr>
                      </a:gs>
                      <a:gs pos="16000">
                        <a:schemeClr val="accent2">
                          <a:shade val="75000"/>
                          <a:alpha val="56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anchor="t" compatLnSpc="1"/>
                <a:lstStyle/>
                <a:p>
                  <a:endParaRPr kumimoji="0" lang="en-US" sz="1800" dirty="0">
                    <a:latin typeface="Segoe UI" panose="020B0502040204020203" pitchFamily="34" charset="0"/>
                  </a:endParaRPr>
                </a:p>
              </p:txBody>
            </p:sp>
            <p:sp>
              <p:nvSpPr>
                <p:cNvPr id="33" name="Freeform 32"/>
                <p:cNvSpPr>
                  <a:spLocks/>
                </p:cNvSpPr>
                <p:nvPr/>
              </p:nvSpPr>
              <p:spPr bwMode="auto">
                <a:xfrm rot="21435692">
                  <a:off x="-14309" y="290003"/>
                  <a:ext cx="9175812" cy="530352"/>
                </a:xfrm>
                <a:custGeom>
                  <a:avLst>
                    <a:gd name="A1" fmla="val 0"/>
                    <a:gd name="A2" fmla="val 0"/>
                    <a:gd name="A3" fmla="val 0"/>
                    <a:gd name="A4" fmla="val 0"/>
                    <a:gd name="A5" fmla="val 0"/>
                    <a:gd name="A6" fmla="val 0"/>
                    <a:gd name="A7" fmla="val 0"/>
                    <a:gd name="A8" fmla="val 0"/>
                  </a:avLst>
                  <a:gdLst/>
                  <a:ahLst/>
                  <a:cxnLst>
                    <a:cxn ang="0">
                      <a:pos x="0" y="732"/>
                    </a:cxn>
                    <a:cxn ang="0">
                      <a:pos x="1638" y="228"/>
                    </a:cxn>
                    <a:cxn ang="0">
                      <a:pos x="4122" y="816"/>
                    </a:cxn>
                    <a:cxn ang="0">
                      <a:pos x="5766" y="0"/>
                    </a:cxn>
                  </a:cxnLst>
                  <a:rect l="0" t="0" r="0" b="0"/>
                  <a:pathLst>
                    <a:path w="5766" h="854">
                      <a:moveTo>
                        <a:pt x="0" y="732"/>
                      </a:moveTo>
                      <a:cubicBezTo>
                        <a:pt x="273" y="647"/>
                        <a:pt x="951" y="214"/>
                        <a:pt x="1638" y="228"/>
                      </a:cubicBezTo>
                      <a:cubicBezTo>
                        <a:pt x="2325" y="242"/>
                        <a:pt x="3434" y="854"/>
                        <a:pt x="4122" y="816"/>
                      </a:cubicBezTo>
                      <a:cubicBezTo>
                        <a:pt x="4810" y="778"/>
                        <a:pt x="5424" y="170"/>
                        <a:pt x="5766" y="0"/>
                      </a:cubicBezTo>
                    </a:path>
                  </a:pathLst>
                </a:custGeom>
                <a:noFill/>
                <a:ln w="9525" cap="flat" cmpd="sng" algn="ctr">
                  <a:gradFill>
                    <a:gsLst>
                      <a:gs pos="74000">
                        <a:schemeClr val="accent4"/>
                      </a:gs>
                      <a:gs pos="44000">
                        <a:schemeClr val="accent1"/>
                      </a:gs>
                      <a:gs pos="33000">
                        <a:schemeClr val="accent2">
                          <a:alpha val="56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anchor="t" compatLnSpc="1"/>
                <a:lstStyle/>
                <a:p>
                  <a:endParaRPr kumimoji="0" lang="en-US" sz="1800" dirty="0">
                    <a:latin typeface="Segoe UI" panose="020B0502040204020203" pitchFamily="34" charset="0"/>
                  </a:endParaRPr>
                </a:p>
              </p:txBody>
            </p:sp>
          </p:grpSp>
        </p:grpSp>
      </p:grp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  <a:latin typeface="Segoe UI" panose="020B0502040204020203" pitchFamily="34" charset="0"/>
              </a:defRPr>
            </a:lvl1pPr>
          </a:lstStyle>
          <a:p>
            <a:fld id="{0F0933C7-DF0B-4A34-AF41-F1A2893906C5}" type="datetime1">
              <a:rPr lang="en-US" smtClean="0"/>
              <a:pPr/>
              <a:t>11/8/2021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100">
                <a:solidFill>
                  <a:schemeClr val="tx1"/>
                </a:solidFill>
                <a:latin typeface="Segoe UI" panose="020B0502040204020203" pitchFamily="34" charset="0"/>
              </a:defRPr>
            </a:lvl1pPr>
          </a:lstStyle>
          <a:p>
            <a:r>
              <a:rPr lang="en-US" dirty="0"/>
              <a:t>Add a footer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1"/>
                </a:solidFill>
                <a:latin typeface="Segoe UI" panose="020B0502040204020203" pitchFamily="34" charset="0"/>
              </a:defRPr>
            </a:lvl1pPr>
          </a:lstStyle>
          <a:p>
            <a:fld id="{401CF334-2D5C-4859-84A6-CA7E6E43FAE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8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>
            <a:lumMod val="50000"/>
          </a:schemeClr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>
            <a:lumMod val="50000"/>
          </a:schemeClr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>
            <a:lumMod val="75000"/>
          </a:schemeClr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Segoe UI" panose="020B0502040204020203" pitchFamily="34" charset="0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>
            <a:lumMod val="50000"/>
          </a:schemeClr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>
            <a:lumMod val="75000"/>
          </a:schemeClr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0" algn="l" rtl="0" eaLnBrk="1" latinLnBrk="0" hangingPunct="1">
        <a:spcBef>
          <a:spcPct val="20000"/>
        </a:spcBef>
        <a:buClr>
          <a:schemeClr val="tx2"/>
        </a:buClr>
        <a:buFontTx/>
        <a:buNone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0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35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emf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gif"/><Relationship Id="rId5" Type="http://schemas.openxmlformats.org/officeDocument/2006/relationships/image" Target="../media/image9.jpeg"/><Relationship Id="rId4" Type="http://schemas.openxmlformats.org/officeDocument/2006/relationships/image" Target="../media/image5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gif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10" Type="http://schemas.openxmlformats.org/officeDocument/2006/relationships/image" Target="../media/image18.png"/><Relationship Id="rId4" Type="http://schemas.openxmlformats.org/officeDocument/2006/relationships/image" Target="../media/image12.jpg"/><Relationship Id="rId9" Type="http://schemas.openxmlformats.org/officeDocument/2006/relationships/image" Target="../media/image17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NUL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349FA-8852-4CB7-8109-A4D66B808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7740" y="737899"/>
            <a:ext cx="10596267" cy="1325563"/>
          </a:xfrm>
        </p:spPr>
        <p:txBody>
          <a:bodyPr>
            <a:noAutofit/>
          </a:bodyPr>
          <a:lstStyle/>
          <a:p>
            <a:r>
              <a:rPr lang="en-US" sz="4500" dirty="0">
                <a:latin typeface="Abadi" panose="020B0604020104020204" pitchFamily="34" charset="0"/>
                <a:ea typeface="FiraCode Nerd Font" panose="020B0809050000020004" pitchFamily="50" charset="0"/>
              </a:rPr>
              <a:t>Improving lifetime of GaAs photocathodes by activating with Cs, Sb, O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B3B327A-DDC4-4BB8-A38F-6A504B55D9B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0163" y="2009941"/>
            <a:ext cx="1382321" cy="1344523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0E163FE4-90A4-416B-9820-68DF053841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120" y="2029490"/>
            <a:ext cx="3657600" cy="1143000"/>
          </a:xfrm>
          <a:prstGeom prst="rect">
            <a:avLst/>
          </a:prstGeom>
        </p:spPr>
      </p:pic>
      <p:pic>
        <p:nvPicPr>
          <p:cNvPr id="11" name="Picture 10" descr="A picture containing miller&#10;&#10;Description automatically generated">
            <a:extLst>
              <a:ext uri="{FF2B5EF4-FFF2-40B4-BE49-F238E27FC236}">
                <a16:creationId xmlns:a16="http://schemas.microsoft.com/office/drawing/2014/main" id="{864E34FD-D056-494D-9195-ECE8BBE18C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146" y="3503537"/>
            <a:ext cx="5524573" cy="3060731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45D56D16-69B9-4525-A85D-2FD63361217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93" y="870159"/>
            <a:ext cx="1155033" cy="1143001"/>
          </a:xfrm>
          <a:prstGeom prst="rect">
            <a:avLst/>
          </a:prstGeom>
        </p:spPr>
      </p:pic>
      <p:pic>
        <p:nvPicPr>
          <p:cNvPr id="8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9E82065-D7A4-4183-8365-5D6C0E165A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37" y="2527518"/>
            <a:ext cx="5331101" cy="3874077"/>
          </a:xfrm>
        </p:spPr>
      </p:pic>
    </p:spTree>
    <p:extLst>
      <p:ext uri="{BB962C8B-B14F-4D97-AF65-F5344CB8AC3E}">
        <p14:creationId xmlns:p14="http://schemas.microsoft.com/office/powerpoint/2010/main" val="321103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9A3887D-F6B1-4E29-8C2B-DFAF0D9CB1B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𝑇𝑒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activation layer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9A3887D-F6B1-4E29-8C2B-DFAF0D9CB1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b="-33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622AB36-88BF-4686-8187-92726C6C604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04825" y="2613891"/>
                <a:ext cx="6346696" cy="3742460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𝑇𝑒</m:t>
                    </m:r>
                  </m:oMath>
                </a14:m>
                <a:r>
                  <a:rPr lang="en-US" dirty="0"/>
                  <a:t> is popular solar blind photocathode material known for high chemical resistance.</a:t>
                </a:r>
              </a:p>
              <a:p>
                <a:endParaRPr lang="en-US" dirty="0"/>
              </a:p>
              <a:p>
                <a:r>
                  <a:rPr lang="en-US" dirty="0"/>
                  <a:t> Successful NEA activations were reported with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𝑇𝑒</m:t>
                    </m:r>
                  </m:oMath>
                </a14:m>
                <a:r>
                  <a:rPr lang="en-US" dirty="0"/>
                  <a:t> semiconductor layer.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4622AB36-88BF-4686-8187-92726C6C604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04825" y="2613891"/>
                <a:ext cx="6346696" cy="3742460"/>
              </a:xfrm>
              <a:blipFill>
                <a:blip r:embed="rId4"/>
                <a:stretch>
                  <a:fillRect l="-1249" t="-1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7977F-6A2D-4B45-B025-50EE284EB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56E6-DF3F-4B84-9178-9082C4AF0A7F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429C3F-0FFE-4A9E-9FBD-5E534FDEE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10</a:t>
            </a:fld>
            <a:endParaRPr 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5DBE7A5D-2B1C-4961-A46A-26E76B008C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450" y="704088"/>
            <a:ext cx="4455983" cy="32028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D462233-62A0-4FD3-A5B1-624AB0D63552}"/>
              </a:ext>
            </a:extLst>
          </p:cNvPr>
          <p:cNvSpPr txBox="1"/>
          <p:nvPr/>
        </p:nvSpPr>
        <p:spPr>
          <a:xfrm>
            <a:off x="2585458" y="6429088"/>
            <a:ext cx="4538493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300" dirty="0"/>
              <a:t>Bae, et al. </a:t>
            </a:r>
            <a:r>
              <a:rPr lang="fr-FR" sz="1300" dirty="0" err="1"/>
              <a:t>Applied</a:t>
            </a:r>
            <a:r>
              <a:rPr lang="fr-FR" sz="1300" dirty="0"/>
              <a:t> </a:t>
            </a:r>
            <a:r>
              <a:rPr lang="fr-FR" sz="1300" dirty="0" err="1"/>
              <a:t>Physics</a:t>
            </a:r>
            <a:r>
              <a:rPr lang="fr-FR" sz="1300" dirty="0"/>
              <a:t> </a:t>
            </a:r>
            <a:r>
              <a:rPr lang="fr-FR" sz="1300" dirty="0" err="1"/>
              <a:t>Letters</a:t>
            </a:r>
            <a:r>
              <a:rPr lang="fr-FR" sz="1300" dirty="0"/>
              <a:t> 112.15 (2018): 154101.</a:t>
            </a:r>
            <a:endParaRPr lang="en-US" sz="13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B793BB-4AEC-44DD-8AB0-45D8172802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6842" y="3878429"/>
            <a:ext cx="4185934" cy="29795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EB8B69B-D122-4806-A97F-B5F6D74F4919}"/>
              </a:ext>
            </a:extLst>
          </p:cNvPr>
          <p:cNvSpPr txBox="1"/>
          <p:nvPr/>
        </p:nvSpPr>
        <p:spPr>
          <a:xfrm>
            <a:off x="9638441" y="5368214"/>
            <a:ext cx="927959" cy="2923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00" dirty="0"/>
              <a:t>KEK</a:t>
            </a:r>
          </a:p>
        </p:txBody>
      </p:sp>
    </p:spTree>
    <p:extLst>
      <p:ext uri="{BB962C8B-B14F-4D97-AF65-F5344CB8AC3E}">
        <p14:creationId xmlns:p14="http://schemas.microsoft.com/office/powerpoint/2010/main" val="3312798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98913508-9E43-4D2B-A7C9-63261C4FF0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7634" y="2715659"/>
            <a:ext cx="3649742" cy="27065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588879E-D291-4D5A-AC78-AC3064BA12D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609600" y="416067"/>
                <a:ext cx="10972800" cy="1143000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𝑇𝑒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activation layer (2)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9588879E-D291-4D5A-AC78-AC3064BA12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609600" y="416067"/>
                <a:ext cx="10972800" cy="1143000"/>
              </a:xfrm>
              <a:blipFill>
                <a:blip r:embed="rId3"/>
                <a:stretch>
                  <a:fillRect b="-335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850771-51B7-46EF-B7B8-2A0E49BFF8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56E6-DF3F-4B84-9178-9082C4AF0A7F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F39CE5-DFD7-4424-AE57-791518F44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11</a:t>
            </a:fld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94A40E9-D4D0-4B9F-A304-8F45F329CB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386" y="2223716"/>
            <a:ext cx="5171975" cy="425995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7D761B3-2024-4CE5-B068-6DE6EC879831}"/>
              </a:ext>
            </a:extLst>
          </p:cNvPr>
          <p:cNvSpPr txBox="1"/>
          <p:nvPr/>
        </p:nvSpPr>
        <p:spPr>
          <a:xfrm>
            <a:off x="1643975" y="1784732"/>
            <a:ext cx="23887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u="sng" dirty="0">
                <a:solidFill>
                  <a:srgbClr val="C00000"/>
                </a:solidFill>
              </a:rPr>
              <a:t>5X LIFETIME!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BFB4B73-519C-498C-97C4-31F0F00A3B16}"/>
              </a:ext>
            </a:extLst>
          </p:cNvPr>
          <p:cNvSpPr/>
          <p:nvPr/>
        </p:nvSpPr>
        <p:spPr>
          <a:xfrm>
            <a:off x="2032000" y="6444477"/>
            <a:ext cx="33832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/>
              <a:t>J. Bae et al., Appl. Phys. Lett. </a:t>
            </a:r>
            <a:r>
              <a:rPr lang="en-US" sz="1200" b="1" i="1" dirty="0"/>
              <a:t>112</a:t>
            </a:r>
            <a:r>
              <a:rPr lang="en-US" sz="1200" i="1" dirty="0"/>
              <a:t> (2018) 154101</a:t>
            </a:r>
          </a:p>
        </p:txBody>
      </p:sp>
      <p:sp>
        <p:nvSpPr>
          <p:cNvPr id="21" name="Frame 20">
            <a:extLst>
              <a:ext uri="{FF2B5EF4-FFF2-40B4-BE49-F238E27FC236}">
                <a16:creationId xmlns:a16="http://schemas.microsoft.com/office/drawing/2014/main" id="{86462C79-C3DA-43AA-9A1F-B43C600D4F49}"/>
              </a:ext>
            </a:extLst>
          </p:cNvPr>
          <p:cNvSpPr/>
          <p:nvPr/>
        </p:nvSpPr>
        <p:spPr>
          <a:xfrm>
            <a:off x="2692410" y="5468731"/>
            <a:ext cx="1686598" cy="311097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Frame 21">
            <a:extLst>
              <a:ext uri="{FF2B5EF4-FFF2-40B4-BE49-F238E27FC236}">
                <a16:creationId xmlns:a16="http://schemas.microsoft.com/office/drawing/2014/main" id="{ADCDC838-A6FC-472E-ABDF-59251DAE8E4A}"/>
              </a:ext>
            </a:extLst>
          </p:cNvPr>
          <p:cNvSpPr/>
          <p:nvPr/>
        </p:nvSpPr>
        <p:spPr>
          <a:xfrm>
            <a:off x="2692410" y="4442688"/>
            <a:ext cx="1686598" cy="361394"/>
          </a:xfrm>
          <a:prstGeom prst="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07E61FC-397C-4C5A-A71A-56E7034BC14D}"/>
              </a:ext>
            </a:extLst>
          </p:cNvPr>
          <p:cNvSpPr txBox="1"/>
          <p:nvPr/>
        </p:nvSpPr>
        <p:spPr>
          <a:xfrm>
            <a:off x="8537634" y="6538913"/>
            <a:ext cx="28279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M. </a:t>
            </a:r>
            <a:r>
              <a:rPr lang="en-US" sz="1200" i="1" dirty="0" err="1"/>
              <a:t>Kuriki</a:t>
            </a:r>
            <a:r>
              <a:rPr lang="en-US" sz="1200" i="1" dirty="0"/>
              <a:t> et al., IPAC 2019, </a:t>
            </a:r>
            <a:r>
              <a:rPr lang="de-DE" sz="1200" i="1" dirty="0"/>
              <a:t>TUPTS026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C1CF954-295A-4E96-951B-C94095639D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7566" y="1740096"/>
            <a:ext cx="3341000" cy="255130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12A0E9C-6E0D-4807-BE17-2FDBC69E8F02}"/>
              </a:ext>
            </a:extLst>
          </p:cNvPr>
          <p:cNvSpPr txBox="1"/>
          <p:nvPr/>
        </p:nvSpPr>
        <p:spPr>
          <a:xfrm>
            <a:off x="5645361" y="1559067"/>
            <a:ext cx="26654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O. Rahman et al., IPAC 2019, </a:t>
            </a:r>
            <a:r>
              <a:rPr lang="de-DE" sz="1200" i="1" dirty="0"/>
              <a:t>TUPTS102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09D90145-289D-44D5-9B44-E5BB9261AD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1666" y="4173004"/>
            <a:ext cx="3104444" cy="274965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17153A6-77E6-4D21-95CE-DD5D42F802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8943" y="5629688"/>
            <a:ext cx="2730527" cy="105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254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D07B0-DB19-49D2-997B-2CB708C4D9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Cs-</a:t>
            </a:r>
            <a:r>
              <a:rPr lang="en-US" dirty="0" err="1"/>
              <a:t>Te</a:t>
            </a:r>
            <a:r>
              <a:rPr lang="en-US" dirty="0"/>
              <a:t>-O growth recipe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DF840-9069-4EC1-B8BC-B86592804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125014"/>
            <a:ext cx="10972800" cy="4199586"/>
          </a:xfrm>
        </p:spPr>
        <p:txBody>
          <a:bodyPr/>
          <a:lstStyle/>
          <a:p>
            <a:r>
              <a:rPr lang="en-US" dirty="0"/>
              <a:t>Different thickness of </a:t>
            </a:r>
            <a:r>
              <a:rPr lang="en-US" dirty="0" err="1"/>
              <a:t>Te</a:t>
            </a:r>
            <a:r>
              <a:rPr lang="en-US" dirty="0"/>
              <a:t> and usage of oxygen was attempted for the growth.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1B4374-05E3-4E16-8DB3-6727B1C4A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56E6-DF3F-4B84-9178-9082C4AF0A7F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8761F8-7262-4F49-B7DB-BACFB6DC3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DBFF87F5-E229-49B1-9127-C6959F4CF3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163" y="2901683"/>
            <a:ext cx="5541819" cy="363723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8136AA-C728-407B-BB97-71512B0D18E7}"/>
              </a:ext>
            </a:extLst>
          </p:cNvPr>
          <p:cNvSpPr/>
          <p:nvPr/>
        </p:nvSpPr>
        <p:spPr>
          <a:xfrm>
            <a:off x="6046631" y="3032975"/>
            <a:ext cx="2079938" cy="521594"/>
          </a:xfrm>
          <a:prstGeom prst="rect">
            <a:avLst/>
          </a:prstGeom>
          <a:noFill/>
          <a:ln w="38100">
            <a:solidFill>
              <a:srgbClr val="FF7C8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BC0A90-8107-4F5E-A177-A4C2ABCBB48C}"/>
              </a:ext>
            </a:extLst>
          </p:cNvPr>
          <p:cNvSpPr/>
          <p:nvPr/>
        </p:nvSpPr>
        <p:spPr>
          <a:xfrm>
            <a:off x="6046630" y="3554569"/>
            <a:ext cx="2324637" cy="180304"/>
          </a:xfrm>
          <a:prstGeom prst="rect">
            <a:avLst/>
          </a:prstGeom>
          <a:noFill/>
          <a:ln w="38100">
            <a:solidFill>
              <a:srgbClr val="FF7C8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4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6F9C1C7-A683-4532-A77D-447F7DCB2151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𝑆𝑏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activation layer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06F9C1C7-A683-4532-A77D-447F7DCB215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b="-336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02980D-B409-411C-A7C6-C6BE1CF7C2E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23273" y="2191512"/>
                <a:ext cx="10972800" cy="3962400"/>
              </a:xfrm>
            </p:spPr>
            <p:txBody>
              <a:bodyPr>
                <a:normAutofit/>
              </a:bodyPr>
              <a:lstStyle/>
              <a:p>
                <a:endParaRPr lang="en-US" sz="22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𝑣𝑎𝑐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𝐺𝑎𝐴𝑠</m:t>
                    </m:r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endParaRPr lang="en-US" sz="2200" dirty="0"/>
              </a:p>
              <a:p>
                <a:endParaRPr lang="en-US" sz="2200" dirty="0"/>
              </a:p>
              <a:p>
                <a:r>
                  <a:rPr lang="en-US" sz="2200" dirty="0"/>
                  <a:t>Band gap of activation layer &gt; GaAs band gap</a:t>
                </a:r>
              </a:p>
              <a:p>
                <a:endParaRPr lang="en-US" sz="2200" dirty="0"/>
              </a:p>
              <a:p>
                <a:r>
                  <a:rPr lang="en-US" sz="2200" dirty="0"/>
                  <a:t>Doping control is not needed to achieve NEA.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902980D-B409-411C-A7C6-C6BE1CF7C2E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3273" y="2191512"/>
                <a:ext cx="10972800" cy="3962400"/>
              </a:xfrm>
              <a:blipFill>
                <a:blip r:embed="rId3"/>
                <a:stretch>
                  <a:fillRect l="-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F8E0AC-9D74-454F-9322-6F34A88D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56E6-DF3F-4B84-9178-9082C4AF0A7F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B0CE54-95BC-482A-A947-41F9A29D3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13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731487-D847-48F0-8B27-4040BAE519AD}"/>
              </a:ext>
            </a:extLst>
          </p:cNvPr>
          <p:cNvSpPr txBox="1"/>
          <p:nvPr/>
        </p:nvSpPr>
        <p:spPr>
          <a:xfrm>
            <a:off x="2343822" y="6007718"/>
            <a:ext cx="3963817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00" dirty="0"/>
              <a:t>Spicer et al. J. Appl. Phys. 31, 2077 (1960)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836" y="2165594"/>
            <a:ext cx="5129576" cy="3440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6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691E2-96A9-4807-9A30-C003F79F10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Cs-Sb-O activation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E90B15-E47F-4D67-8F97-D9967E23D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76582"/>
            <a:ext cx="10972800" cy="4348017"/>
          </a:xfrm>
        </p:spPr>
        <p:txBody>
          <a:bodyPr/>
          <a:lstStyle/>
          <a:p>
            <a:r>
              <a:rPr lang="en-US" dirty="0"/>
              <a:t>Steep drop of QE at 1.43 eV implies NEA achieved.</a:t>
            </a:r>
          </a:p>
          <a:p>
            <a:r>
              <a:rPr lang="en-US" dirty="0"/>
              <a:t>Lifetimes are improved by orders of magnitude.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CAD0A3-2E56-448B-9786-A18342902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56E6-DF3F-4B84-9178-9082C4AF0A7F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8AFFDE-182C-4320-8166-C17D50C89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B6B3D3-65D9-4655-B4E5-0ED56AEB0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2222" y="3134502"/>
            <a:ext cx="4093466" cy="334869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7A88C6-7982-4BBC-82D3-5713507AF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1111" y="3429000"/>
            <a:ext cx="4488935" cy="30542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FBD033B-8E6E-44A2-B403-00DD9DF3368B}"/>
              </a:ext>
            </a:extLst>
          </p:cNvPr>
          <p:cNvSpPr txBox="1"/>
          <p:nvPr/>
        </p:nvSpPr>
        <p:spPr>
          <a:xfrm>
            <a:off x="8159253" y="1247693"/>
            <a:ext cx="37512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effectLst/>
                <a:latin typeface="Arial" panose="020B0604020202020204" pitchFamily="34" charset="0"/>
              </a:rPr>
              <a:t>Bae </a:t>
            </a:r>
            <a:r>
              <a:rPr lang="en-US" sz="1100" i="1" dirty="0">
                <a:effectLst/>
                <a:latin typeface="Arial" panose="020B0604020202020204" pitchFamily="34" charset="0"/>
              </a:rPr>
              <a:t>et al, Journal of Applied Physics</a:t>
            </a:r>
            <a:r>
              <a:rPr lang="en-US" sz="1100" dirty="0">
                <a:effectLst/>
                <a:latin typeface="Arial" panose="020B0604020202020204" pitchFamily="34" charset="0"/>
              </a:rPr>
              <a:t>. </a:t>
            </a:r>
            <a:r>
              <a:rPr lang="en-US" sz="1100" b="1" dirty="0">
                <a:effectLst/>
                <a:latin typeface="Arial" panose="020B0604020202020204" pitchFamily="34" charset="0"/>
              </a:rPr>
              <a:t>127</a:t>
            </a:r>
            <a:r>
              <a:rPr lang="en-US" sz="1100" dirty="0">
                <a:effectLst/>
                <a:latin typeface="Arial" panose="020B0604020202020204" pitchFamily="34" charset="0"/>
              </a:rPr>
              <a:t>, 124901 (2020)</a:t>
            </a:r>
            <a:endParaRPr lang="en-US" sz="11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10E7E60-2F4F-4FDB-A8C3-5E019810190A}"/>
              </a:ext>
            </a:extLst>
          </p:cNvPr>
          <p:cNvSpPr/>
          <p:nvPr/>
        </p:nvSpPr>
        <p:spPr>
          <a:xfrm>
            <a:off x="8139770" y="1023196"/>
            <a:ext cx="2844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+mj-lt"/>
              </a:rPr>
              <a:t>Bae</a:t>
            </a:r>
            <a:r>
              <a:rPr lang="en-US" sz="1200" i="1" dirty="0">
                <a:solidFill>
                  <a:srgbClr val="000000"/>
                </a:solidFill>
                <a:latin typeface="+mj-lt"/>
              </a:rPr>
              <a:t> et al, NAPAC 2019, MOPLH17</a:t>
            </a:r>
            <a:endParaRPr lang="en-US" sz="1200" i="1" dirty="0">
              <a:latin typeface="+mj-lt"/>
            </a:endParaRPr>
          </a:p>
        </p:txBody>
      </p:sp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5399D211-D3E0-4ED8-9E8C-A4C260D6036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534" y="2052908"/>
            <a:ext cx="5674762" cy="372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73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7F7F9-68D7-4073-8ACC-2CDF0760D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Thickness variation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11533-A211-4405-8217-F23028A970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QE and lifetime tend to decrease and increase as the activation layer gets thicker, respectively.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A86030-5F5C-4D22-B886-8238637BB2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56E6-DF3F-4B84-9178-9082C4AF0A7F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B18098B-F502-4058-9797-B53359B98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15</a:t>
            </a:fld>
            <a:endParaRPr lang="en-US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990707DF-3ED3-4393-94D4-855601501D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92" y="2900135"/>
            <a:ext cx="4851704" cy="3638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B326D6-9F8A-4B73-8C9B-72512EF6D3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088" y="2900135"/>
            <a:ext cx="4851704" cy="36387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ACB6ADC-C729-48F6-AC0F-B0B59ED5C1EB}"/>
              </a:ext>
            </a:extLst>
          </p:cNvPr>
          <p:cNvSpPr txBox="1"/>
          <p:nvPr/>
        </p:nvSpPr>
        <p:spPr>
          <a:xfrm>
            <a:off x="7449896" y="2717572"/>
            <a:ext cx="37512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 err="1">
                <a:effectLst/>
                <a:latin typeface="Times New Roman" panose="02020603050405020304" pitchFamily="18" charset="0"/>
              </a:rPr>
              <a:t>Cultrera</a:t>
            </a:r>
            <a:r>
              <a:rPr lang="en-US" sz="110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100" i="1" dirty="0">
                <a:effectLst/>
                <a:latin typeface="Times New Roman" panose="02020603050405020304" pitchFamily="18" charset="0"/>
              </a:rPr>
              <a:t>et al, PHYS. REV. ACCEL. BEAMS </a:t>
            </a:r>
            <a:r>
              <a:rPr lang="en-US" sz="1100" b="1" dirty="0">
                <a:effectLst/>
                <a:latin typeface="Times New Roman" panose="02020603050405020304" pitchFamily="18" charset="0"/>
              </a:rPr>
              <a:t>23</a:t>
            </a:r>
            <a:r>
              <a:rPr lang="en-US" sz="1100" dirty="0">
                <a:effectLst/>
                <a:latin typeface="Times New Roman" panose="02020603050405020304" pitchFamily="18" charset="0"/>
              </a:rPr>
              <a:t>, 023401 (2020)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826507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0D090-F0E1-48D6-9028-4C1595AA8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Depolarization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C88E31-1177-4788-A10A-2E1F7EC1CD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Femtosecond scale spin relaxation (~ 10 fs) was observed.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1F0AD0-6B81-48FD-816D-7D22175F5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56E6-DF3F-4B84-9178-9082C4AF0A7F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F7F736-0198-4219-BED6-A07B56415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16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E7CF12-6D5D-4A72-82FE-D4AA412D9E90}"/>
              </a:ext>
            </a:extLst>
          </p:cNvPr>
          <p:cNvSpPr/>
          <p:nvPr/>
        </p:nvSpPr>
        <p:spPr>
          <a:xfrm>
            <a:off x="1695113" y="6444477"/>
            <a:ext cx="28448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  <a:latin typeface="+mj-lt"/>
              </a:rPr>
              <a:t>J. Bae et al, NAPAC 2019, MOPLH17</a:t>
            </a:r>
            <a:endParaRPr lang="en-US" sz="1200" i="1" dirty="0">
              <a:latin typeface="+mj-lt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2DE12A-E3EF-4A1A-BC54-EB4A58F174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1735" y="2417137"/>
            <a:ext cx="4790786" cy="39389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DACE658-46A1-4CE1-A048-EC8F7A45E6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270" y="2731510"/>
            <a:ext cx="4790786" cy="35930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A057D5-F70A-4EF2-8977-EDC0688A6EB0}"/>
              </a:ext>
            </a:extLst>
          </p:cNvPr>
          <p:cNvSpPr txBox="1"/>
          <p:nvPr/>
        </p:nvSpPr>
        <p:spPr>
          <a:xfrm>
            <a:off x="7472856" y="2699759"/>
            <a:ext cx="37512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 err="1">
                <a:effectLst/>
                <a:latin typeface="Times New Roman" panose="02020603050405020304" pitchFamily="18" charset="0"/>
              </a:rPr>
              <a:t>Cultrera</a:t>
            </a:r>
            <a:r>
              <a:rPr lang="en-US" sz="1100" dirty="0">
                <a:effectLst/>
                <a:latin typeface="Times New Roman" panose="02020603050405020304" pitchFamily="18" charset="0"/>
              </a:rPr>
              <a:t> </a:t>
            </a:r>
            <a:r>
              <a:rPr lang="en-US" sz="1100" i="1" dirty="0">
                <a:effectLst/>
                <a:latin typeface="Times New Roman" panose="02020603050405020304" pitchFamily="18" charset="0"/>
              </a:rPr>
              <a:t>et al, PHYS. REV. ACCEL. BEAMS </a:t>
            </a:r>
            <a:r>
              <a:rPr lang="en-US" sz="1100" b="1" dirty="0">
                <a:effectLst/>
                <a:latin typeface="Times New Roman" panose="02020603050405020304" pitchFamily="18" charset="0"/>
              </a:rPr>
              <a:t>23</a:t>
            </a:r>
            <a:r>
              <a:rPr lang="en-US" sz="1100" dirty="0">
                <a:effectLst/>
                <a:latin typeface="Times New Roman" panose="02020603050405020304" pitchFamily="18" charset="0"/>
              </a:rPr>
              <a:t>, 023401 (2020)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779404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86EE54-4B3C-4A76-B852-93371E299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Superlattice GaAs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A0EC33-90FB-4D7C-B86C-D19710955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Superlattice GaAs are used to produce highly spin polarized (~90%) electrons.</a:t>
            </a:r>
          </a:p>
          <a:p>
            <a:r>
              <a:rPr lang="en-US" dirty="0"/>
              <a:t>We attempted to activate superlattice sample with our method.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64A506-C494-4769-BA0A-BF31F9B2F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56E6-DF3F-4B84-9178-9082C4AF0A7F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789015-1FA8-41D1-BD51-09E2B2982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0297B49-D3B6-4F2D-8962-25644F86D5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958" y="3429000"/>
            <a:ext cx="3498655" cy="2895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DB9EE4-B53E-42EF-B4B6-D944464A5F13}"/>
              </a:ext>
            </a:extLst>
          </p:cNvPr>
          <p:cNvSpPr txBox="1"/>
          <p:nvPr/>
        </p:nvSpPr>
        <p:spPr>
          <a:xfrm>
            <a:off x="1691846" y="4578671"/>
            <a:ext cx="185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1/3 QE @ 780 nm</a:t>
            </a:r>
          </a:p>
          <a:p>
            <a:r>
              <a:rPr lang="en-US" dirty="0">
                <a:solidFill>
                  <a:srgbClr val="FF0000"/>
                </a:solidFill>
              </a:rPr>
              <a:t>0.12% to 0.04%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D16153F-A4DD-49F8-BE1A-2C5B2CD49A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994" y="3310600"/>
            <a:ext cx="3682170" cy="3132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48D889A-93A1-4DD0-9721-98441ADFB908}"/>
              </a:ext>
            </a:extLst>
          </p:cNvPr>
          <p:cNvSpPr txBox="1"/>
          <p:nvPr/>
        </p:nvSpPr>
        <p:spPr>
          <a:xfrm>
            <a:off x="8969262" y="3716199"/>
            <a:ext cx="211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Same ESP @ 780 nm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FDF361-B2B2-4557-9B5D-8BCA5F75D292}"/>
              </a:ext>
            </a:extLst>
          </p:cNvPr>
          <p:cNvSpPr txBox="1"/>
          <p:nvPr/>
        </p:nvSpPr>
        <p:spPr>
          <a:xfrm>
            <a:off x="4123684" y="6538913"/>
            <a:ext cx="3751200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>
                <a:effectLst/>
                <a:latin typeface="Arial" panose="020B0604020202020204" pitchFamily="34" charset="0"/>
              </a:rPr>
              <a:t>Bae </a:t>
            </a:r>
            <a:r>
              <a:rPr lang="en-US" sz="1100" i="1" dirty="0">
                <a:effectLst/>
                <a:latin typeface="Arial" panose="020B0604020202020204" pitchFamily="34" charset="0"/>
              </a:rPr>
              <a:t>et al, Journal of Applied Physics</a:t>
            </a:r>
            <a:r>
              <a:rPr lang="en-US" sz="1100" dirty="0">
                <a:effectLst/>
                <a:latin typeface="Arial" panose="020B0604020202020204" pitchFamily="34" charset="0"/>
              </a:rPr>
              <a:t>. </a:t>
            </a:r>
            <a:r>
              <a:rPr lang="en-US" sz="1100" b="1" dirty="0">
                <a:effectLst/>
                <a:latin typeface="Arial" panose="020B0604020202020204" pitchFamily="34" charset="0"/>
              </a:rPr>
              <a:t>127</a:t>
            </a:r>
            <a:r>
              <a:rPr lang="en-US" sz="1100" dirty="0">
                <a:effectLst/>
                <a:latin typeface="Arial" panose="020B0604020202020204" pitchFamily="34" charset="0"/>
              </a:rPr>
              <a:t>, 124901 (2020)</a:t>
            </a:r>
            <a:endParaRPr lang="en-US" sz="1100" dirty="0"/>
          </a:p>
        </p:txBody>
      </p:sp>
      <p:pic>
        <p:nvPicPr>
          <p:cNvPr id="12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C135EA3-89E9-4555-B6A1-7FB668039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419" y="3716199"/>
            <a:ext cx="3695362" cy="2685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43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50CB07-8949-4C87-AC81-B3317E9132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work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85612B-3BD6-4041-B594-AB0C7348AA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/>
              <a:t>We are completing the installation of a dedicated beamline:</a:t>
            </a:r>
          </a:p>
          <a:p>
            <a:r>
              <a:rPr lang="en-US" sz="2200" dirty="0"/>
              <a:t>Old CU-ERL gun 400kV @ 100 mA</a:t>
            </a:r>
          </a:p>
          <a:p>
            <a:r>
              <a:rPr lang="en-US" sz="2200" dirty="0"/>
              <a:t>Ion clearing electrodes</a:t>
            </a:r>
          </a:p>
          <a:p>
            <a:r>
              <a:rPr lang="en-US" sz="2200" dirty="0"/>
              <a:t>High power lasers</a:t>
            </a:r>
          </a:p>
          <a:p>
            <a:r>
              <a:rPr lang="en-US" sz="2200" dirty="0"/>
              <a:t>75 kW beam dump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E1BEC3-BA27-402A-80BE-9710F4E7F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56E6-DF3F-4B84-9178-9082C4AF0A7F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72A8FC3-3F0B-49F2-AFEA-4B3394B84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18</a:t>
            </a:fld>
            <a:endParaRPr lang="en-US"/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A505152D-B1E1-4C54-B8AC-F75DD4DB03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7" t="11038" r="11153"/>
          <a:stretch/>
        </p:blipFill>
        <p:spPr>
          <a:xfrm>
            <a:off x="6912506" y="3020292"/>
            <a:ext cx="4904636" cy="3336060"/>
          </a:xfrm>
          <a:prstGeom prst="rect">
            <a:avLst/>
          </a:prstGeom>
        </p:spPr>
      </p:pic>
      <p:pic>
        <p:nvPicPr>
          <p:cNvPr id="11" name="Picture 10" descr="A large room&#10;&#10;Description automatically generated">
            <a:extLst>
              <a:ext uri="{FF2B5EF4-FFF2-40B4-BE49-F238E27FC236}">
                <a16:creationId xmlns:a16="http://schemas.microsoft.com/office/drawing/2014/main" id="{07A1374B-60CB-4F94-890A-20DF4E07C9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1620982" y="4130040"/>
            <a:ext cx="4993105" cy="26144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DC81EFE9-ADA6-42A9-B5C0-5113907DA2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0979" y="793288"/>
            <a:ext cx="3366163" cy="263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850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93" y="1951201"/>
            <a:ext cx="4940834" cy="287746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404A31-9CF2-4576-B517-039FC44AD9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Ongoing work (2)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0D8C5-DAAA-4F1F-8125-EBA3920D8F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14108" y="2921561"/>
            <a:ext cx="6068291" cy="3434790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Cs-Sb-O photocathode growth trials at UITF is scheduled for January 2022</a:t>
            </a:r>
          </a:p>
          <a:p>
            <a:endParaRPr lang="en-US" dirty="0"/>
          </a:p>
          <a:p>
            <a:r>
              <a:rPr lang="en-US" dirty="0"/>
              <a:t>A keV-Mott polarimeter and vertical Wien filter is in preparation phase for operating in 100-300 kV range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5340B1-E135-4E7B-9DE6-E1555B343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56E6-DF3F-4B84-9178-9082C4AF0A7F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5C8F67-1345-48DE-AFC0-E94A4E870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19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9240524" y="2221260"/>
            <a:ext cx="219002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600" dirty="0">
                <a:latin typeface="Segoe UI" panose="020B0502040204020203" pitchFamily="34" charset="0"/>
              </a:rPr>
              <a:t>collaboration: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93" y="4841033"/>
            <a:ext cx="2003927" cy="1502945"/>
          </a:xfrm>
          <a:prstGeom prst="rect">
            <a:avLst/>
          </a:prstGeom>
        </p:spPr>
      </p:pic>
      <p:sp>
        <p:nvSpPr>
          <p:cNvPr id="11" name="Left Brace 10"/>
          <p:cNvSpPr/>
          <p:nvPr/>
        </p:nvSpPr>
        <p:spPr>
          <a:xfrm rot="16882699">
            <a:off x="1499086" y="4002049"/>
            <a:ext cx="195315" cy="1069718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49A06601-1C39-41CD-ABBA-72FE8CFECF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1550" y="2013404"/>
            <a:ext cx="2802125" cy="875664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D62BB4E6-F882-45AB-934A-27879E2219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737" y="2013404"/>
            <a:ext cx="933687" cy="90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484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4D7F6-D3A1-4E7F-A0E4-6EEE7B2027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726" y="788565"/>
            <a:ext cx="11297510" cy="2286000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Improving lifetime of GaAs photocathode by activating with Cs, Sb, 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4F72FC-1B50-4DC8-9EC4-8519EB51DF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3017" y="3995154"/>
            <a:ext cx="10472928" cy="1752600"/>
          </a:xfrm>
        </p:spPr>
        <p:txBody>
          <a:bodyPr/>
          <a:lstStyle/>
          <a:p>
            <a:pPr algn="ctr"/>
            <a:r>
              <a:rPr lang="en-US" dirty="0"/>
              <a:t>Jai Kwan Bae</a:t>
            </a:r>
          </a:p>
          <a:p>
            <a:pPr algn="ctr"/>
            <a:r>
              <a:rPr lang="en-US" dirty="0"/>
              <a:t>Cornell University</a:t>
            </a:r>
          </a:p>
          <a:p>
            <a:pPr algn="ctr"/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Luca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Cultrera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Alice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Galdi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Matt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Andorf</a:t>
            </a:r>
            <a:r>
              <a:rPr lang="en-US" sz="2000" dirty="0">
                <a:solidFill>
                  <a:schemeClr val="bg1">
                    <a:lumMod val="65000"/>
                  </a:schemeClr>
                </a:solidFill>
              </a:rPr>
              <a:t>, Jared Maxson, Ivan </a:t>
            </a:r>
            <a:r>
              <a:rPr lang="en-US" sz="2000" dirty="0" err="1">
                <a:solidFill>
                  <a:schemeClr val="bg1">
                    <a:lumMod val="65000"/>
                  </a:schemeClr>
                </a:solidFill>
              </a:rPr>
              <a:t>Bazarov</a:t>
            </a:r>
            <a:endParaRPr lang="en-US" sz="2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53C9DD-4304-4EA8-836E-E1C4722B8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72693C-106E-481F-B838-969FC26F2EF6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08F2C9-7E1B-4460-A05B-8EB6D72B2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7DD993-1B17-40D0-9A9C-15996741A0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6752" y="3783436"/>
            <a:ext cx="888607" cy="880109"/>
          </a:xfrm>
          <a:prstGeom prst="rect">
            <a:avLst/>
          </a:prstGeom>
        </p:spPr>
      </p:pic>
      <p:pic>
        <p:nvPicPr>
          <p:cNvPr id="8" name="Picture 4" descr="https://www.classe.cornell.edu/rsrc/Home/Internal/DesignDraftingServices/CommonLogos/NSF_Logo.png">
            <a:extLst>
              <a:ext uri="{FF2B5EF4-FFF2-40B4-BE49-F238E27FC236}">
                <a16:creationId xmlns:a16="http://schemas.microsoft.com/office/drawing/2014/main" id="{68DC23FC-8AE9-4B9F-885C-A54AB2BC7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0905" y="3801290"/>
            <a:ext cx="908157" cy="90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F6C4E884-87B7-457C-8637-D80E34190F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6704" y="3783436"/>
            <a:ext cx="2802125" cy="875664"/>
          </a:xfrm>
          <a:prstGeom prst="rect">
            <a:avLst/>
          </a:prstGeom>
        </p:spPr>
      </p:pic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1240DC73-395D-4E62-A78A-82F17030C9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72" y="3801290"/>
            <a:ext cx="933687" cy="90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841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4B9FA-128F-43CC-A465-F1C46BF78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E0570-0B6C-4014-BCAA-66C6B1FA6A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87418"/>
            <a:ext cx="10972800" cy="423718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GaAs is the state-of-art photocathode material for spin-polarized electron applications.</a:t>
            </a:r>
          </a:p>
          <a:p>
            <a:endParaRPr lang="en-US" dirty="0"/>
          </a:p>
          <a:p>
            <a:r>
              <a:rPr lang="en-US" dirty="0"/>
              <a:t>The main drawback of GaAs photocathode is a short operational lifetime.</a:t>
            </a:r>
          </a:p>
          <a:p>
            <a:endParaRPr lang="en-US" dirty="0"/>
          </a:p>
          <a:p>
            <a:r>
              <a:rPr lang="en-US" dirty="0"/>
              <a:t>We found using Cs-Sb-O during activation improves the lifetime nearly one order of magnitude.</a:t>
            </a:r>
          </a:p>
          <a:p>
            <a:endParaRPr lang="en-US" dirty="0"/>
          </a:p>
          <a:p>
            <a:r>
              <a:rPr lang="en-US" dirty="0"/>
              <a:t>We plan to test these cathodes in high voltage gun environments.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478B5-3B22-4DA5-A333-2CB6C9982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56E6-DF3F-4B84-9178-9082C4AF0A7F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27B144-AB94-4A30-8C73-5C82F735D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3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C04CE-6E05-4253-BB20-56900A9C1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7082" y="746033"/>
            <a:ext cx="4390239" cy="2802510"/>
          </a:xfrm>
        </p:spPr>
        <p:txBody>
          <a:bodyPr/>
          <a:lstStyle/>
          <a:p>
            <a:r>
              <a:rPr lang="en-US" dirty="0"/>
              <a:t>Backup slides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F29DFF-2E25-4D2A-B341-B230347C12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56E6-DF3F-4B84-9178-9082C4AF0A7F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6A99C9-E727-4BDB-8F59-DB6ED58C7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86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4022" y="963361"/>
            <a:ext cx="10300885" cy="1212964"/>
          </a:xfrm>
        </p:spPr>
        <p:txBody>
          <a:bodyPr>
            <a:normAutofit fontScale="90000"/>
          </a:bodyPr>
          <a:lstStyle/>
          <a:p>
            <a:r>
              <a:rPr lang="en-US" dirty="0"/>
              <a:t>Speculation:</a:t>
            </a:r>
            <a:br>
              <a:rPr lang="en-US" dirty="0"/>
            </a:br>
            <a:r>
              <a:rPr lang="en-US" dirty="0"/>
              <a:t>Double dipole layer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96526" y="1835858"/>
                <a:ext cx="6229381" cy="4467960"/>
              </a:xfrm>
            </p:spPr>
            <p:txBody>
              <a:bodyPr>
                <a:normAutofit/>
              </a:bodyPr>
              <a:lstStyle/>
              <a:p>
                <a:pPr marL="393192" lvl="1" indent="0">
                  <a:buNone/>
                </a:pPr>
                <a:endParaRPr lang="en-US" dirty="0"/>
              </a:p>
              <a:p>
                <a:r>
                  <a:rPr lang="en-US" dirty="0"/>
                  <a:t>Cs-O forms wider dipole layer.</a:t>
                </a:r>
              </a:p>
              <a:p>
                <a:endParaRPr lang="en-US" dirty="0"/>
              </a:p>
              <a:p>
                <a:r>
                  <a:rPr lang="en-US" dirty="0"/>
                  <a:t>Sb atoms interacts directly with dipole layer on the surface in case of Cs only activation.</a:t>
                </a:r>
              </a:p>
              <a:p>
                <a:endParaRPr lang="en-US" dirty="0"/>
              </a:p>
              <a:p>
                <a:r>
                  <a:rPr lang="en-US" dirty="0"/>
                  <a:t>The second dipole layer might help isolating dipole layer at GaAs surface from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𝑆𝑏</m:t>
                    </m:r>
                  </m:oMath>
                </a14:m>
                <a:r>
                  <a:rPr lang="en-US" dirty="0"/>
                  <a:t>.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96526" y="1835858"/>
                <a:ext cx="6229381" cy="4467960"/>
              </a:xfrm>
              <a:blipFill>
                <a:blip r:embed="rId3"/>
                <a:stretch>
                  <a:fillRect l="-1272" b="-25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56E6-DF3F-4B84-9178-9082C4AF0A7F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566400" y="6356351"/>
            <a:ext cx="1016000" cy="365125"/>
          </a:xfrm>
        </p:spPr>
        <p:txBody>
          <a:bodyPr/>
          <a:lstStyle/>
          <a:p>
            <a:fld id="{401CF334-2D5C-4859-84A6-CA7E6E43FAEB}" type="slidenum">
              <a:rPr lang="en-US" smtClean="0"/>
              <a:t>22</a:t>
            </a:fld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6C7F4642-5FEE-41B4-AA13-10A1C1A3B754}"/>
              </a:ext>
            </a:extLst>
          </p:cNvPr>
          <p:cNvSpPr/>
          <p:nvPr/>
        </p:nvSpPr>
        <p:spPr>
          <a:xfrm>
            <a:off x="8351151" y="909971"/>
            <a:ext cx="918345" cy="242431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D0E3F8E-DAE4-4DEC-8FB6-96CF22EEEB44}"/>
              </a:ext>
            </a:extLst>
          </p:cNvPr>
          <p:cNvSpPr txBox="1"/>
          <p:nvPr/>
        </p:nvSpPr>
        <p:spPr>
          <a:xfrm>
            <a:off x="8402213" y="1413492"/>
            <a:ext cx="103184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GaAs</a:t>
            </a:r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64F0609-2D47-4625-9EEB-F39CDBA728E9}"/>
              </a:ext>
            </a:extLst>
          </p:cNvPr>
          <p:cNvGrpSpPr/>
          <p:nvPr/>
        </p:nvGrpSpPr>
        <p:grpSpPr>
          <a:xfrm>
            <a:off x="9386940" y="1199176"/>
            <a:ext cx="494951" cy="461394"/>
            <a:chOff x="7516534" y="2462060"/>
            <a:chExt cx="494951" cy="461394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6A635FF0-16E4-460D-928D-DAA8DB8F2CE9}"/>
                </a:ext>
              </a:extLst>
            </p:cNvPr>
            <p:cNvSpPr/>
            <p:nvPr/>
          </p:nvSpPr>
          <p:spPr>
            <a:xfrm>
              <a:off x="7516534" y="2462060"/>
              <a:ext cx="478172" cy="461394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2AD3BC3-078A-4A84-9BC5-5C0A113242F2}"/>
                </a:ext>
              </a:extLst>
            </p:cNvPr>
            <p:cNvSpPr txBox="1"/>
            <p:nvPr/>
          </p:nvSpPr>
          <p:spPr>
            <a:xfrm>
              <a:off x="7533313" y="2508091"/>
              <a:ext cx="4781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Cs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22C195F8-40D0-4FBF-BC9D-4510EC5C34C6}"/>
              </a:ext>
            </a:extLst>
          </p:cNvPr>
          <p:cNvGrpSpPr/>
          <p:nvPr/>
        </p:nvGrpSpPr>
        <p:grpSpPr>
          <a:xfrm>
            <a:off x="8778032" y="2486560"/>
            <a:ext cx="426413" cy="1108751"/>
            <a:chOff x="7428807" y="2068484"/>
            <a:chExt cx="478171" cy="1248545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583E2A0E-3526-479B-81F3-72E1BBDA1829}"/>
                </a:ext>
              </a:extLst>
            </p:cNvPr>
            <p:cNvSpPr/>
            <p:nvPr/>
          </p:nvSpPr>
          <p:spPr>
            <a:xfrm>
              <a:off x="7428807" y="2301466"/>
              <a:ext cx="478171" cy="461394"/>
            </a:xfrm>
            <a:prstGeom prst="ellipse">
              <a:avLst/>
            </a:prstGeom>
            <a:solidFill>
              <a:srgbClr val="FFC000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A03D345-E779-4A00-9253-F9F16FB0F1A0}"/>
                </a:ext>
              </a:extLst>
            </p:cNvPr>
            <p:cNvSpPr txBox="1"/>
            <p:nvPr/>
          </p:nvSpPr>
          <p:spPr>
            <a:xfrm>
              <a:off x="7474947" y="2068484"/>
              <a:ext cx="385892" cy="12485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-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0CA5D93-421A-46E6-99E3-0790AFDFF9BE}"/>
              </a:ext>
            </a:extLst>
          </p:cNvPr>
          <p:cNvGrpSpPr/>
          <p:nvPr/>
        </p:nvGrpSpPr>
        <p:grpSpPr>
          <a:xfrm>
            <a:off x="9352181" y="2513213"/>
            <a:ext cx="426413" cy="707886"/>
            <a:chOff x="7428807" y="2111963"/>
            <a:chExt cx="478171" cy="797138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991B6715-E6D8-4A3A-8D70-E93F6C50F7B3}"/>
                </a:ext>
              </a:extLst>
            </p:cNvPr>
            <p:cNvSpPr/>
            <p:nvPr/>
          </p:nvSpPr>
          <p:spPr>
            <a:xfrm>
              <a:off x="7428807" y="2301466"/>
              <a:ext cx="478171" cy="461394"/>
            </a:xfrm>
            <a:prstGeom prst="ellipse">
              <a:avLst/>
            </a:prstGeom>
            <a:solidFill>
              <a:srgbClr val="0070C0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5D9F568-6B57-4D5E-B5DE-D7553565BEF1}"/>
                </a:ext>
              </a:extLst>
            </p:cNvPr>
            <p:cNvSpPr txBox="1"/>
            <p:nvPr/>
          </p:nvSpPr>
          <p:spPr>
            <a:xfrm>
              <a:off x="7428807" y="2111963"/>
              <a:ext cx="385892" cy="797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+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C244FAF-FC95-4E9A-BDEF-C478C23E9EC5}"/>
              </a:ext>
            </a:extLst>
          </p:cNvPr>
          <p:cNvGrpSpPr/>
          <p:nvPr/>
        </p:nvGrpSpPr>
        <p:grpSpPr>
          <a:xfrm>
            <a:off x="10114964" y="1198255"/>
            <a:ext cx="516526" cy="461394"/>
            <a:chOff x="7516534" y="2462060"/>
            <a:chExt cx="516526" cy="461394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011B20E-322F-49D7-86C8-2B8DC83E8E92}"/>
                </a:ext>
              </a:extLst>
            </p:cNvPr>
            <p:cNvSpPr/>
            <p:nvPr/>
          </p:nvSpPr>
          <p:spPr>
            <a:xfrm>
              <a:off x="7516534" y="2462060"/>
              <a:ext cx="478172" cy="461394"/>
            </a:xfrm>
            <a:prstGeom prst="ellipse">
              <a:avLst/>
            </a:prstGeom>
            <a:solidFill>
              <a:srgbClr val="FF7C80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57FD05BF-0874-4EA4-AD06-BB53848F96CF}"/>
                </a:ext>
              </a:extLst>
            </p:cNvPr>
            <p:cNvSpPr txBox="1"/>
            <p:nvPr/>
          </p:nvSpPr>
          <p:spPr>
            <a:xfrm>
              <a:off x="7554888" y="2525048"/>
              <a:ext cx="4781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Sb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E89B6ADC-2AC0-43A1-8C48-80D3B3BDE9AE}"/>
              </a:ext>
            </a:extLst>
          </p:cNvPr>
          <p:cNvSpPr/>
          <p:nvPr/>
        </p:nvSpPr>
        <p:spPr>
          <a:xfrm>
            <a:off x="6759921" y="3429000"/>
            <a:ext cx="831237" cy="30221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409BD0E-B8B4-4371-A93C-4A71FF76E121}"/>
              </a:ext>
            </a:extLst>
          </p:cNvPr>
          <p:cNvGrpSpPr/>
          <p:nvPr/>
        </p:nvGrpSpPr>
        <p:grpSpPr>
          <a:xfrm>
            <a:off x="8283081" y="4280082"/>
            <a:ext cx="494951" cy="461394"/>
            <a:chOff x="7516534" y="2462060"/>
            <a:chExt cx="494951" cy="461394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D3CCB3B9-E728-4473-BCF5-6CCE7DDDB2E2}"/>
                </a:ext>
              </a:extLst>
            </p:cNvPr>
            <p:cNvSpPr/>
            <p:nvPr/>
          </p:nvSpPr>
          <p:spPr>
            <a:xfrm>
              <a:off x="7516534" y="2462060"/>
              <a:ext cx="478172" cy="461394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4E3DDA7-CEA6-41CA-ADD5-595E1A26103B}"/>
                </a:ext>
              </a:extLst>
            </p:cNvPr>
            <p:cNvSpPr txBox="1"/>
            <p:nvPr/>
          </p:nvSpPr>
          <p:spPr>
            <a:xfrm>
              <a:off x="7533313" y="2508091"/>
              <a:ext cx="4781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Cs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DDC7CB2-F94C-43A5-AEEC-7C49C8F701DE}"/>
              </a:ext>
            </a:extLst>
          </p:cNvPr>
          <p:cNvGrpSpPr/>
          <p:nvPr/>
        </p:nvGrpSpPr>
        <p:grpSpPr>
          <a:xfrm>
            <a:off x="9330476" y="4316024"/>
            <a:ext cx="494951" cy="461394"/>
            <a:chOff x="7516534" y="2462060"/>
            <a:chExt cx="494951" cy="4613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B9480FC2-076B-467C-94A3-D8B5C9673830}"/>
                </a:ext>
              </a:extLst>
            </p:cNvPr>
            <p:cNvSpPr/>
            <p:nvPr/>
          </p:nvSpPr>
          <p:spPr>
            <a:xfrm>
              <a:off x="7516534" y="2462060"/>
              <a:ext cx="478172" cy="461394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2A3F153-4EC2-4951-A35D-7472EB623F57}"/>
                </a:ext>
              </a:extLst>
            </p:cNvPr>
            <p:cNvSpPr txBox="1"/>
            <p:nvPr/>
          </p:nvSpPr>
          <p:spPr>
            <a:xfrm>
              <a:off x="7533313" y="2508091"/>
              <a:ext cx="4781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Cs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1F2BFDE-B53C-40D5-BA76-532164E33E59}"/>
              </a:ext>
            </a:extLst>
          </p:cNvPr>
          <p:cNvGrpSpPr/>
          <p:nvPr/>
        </p:nvGrpSpPr>
        <p:grpSpPr>
          <a:xfrm>
            <a:off x="10798550" y="4316024"/>
            <a:ext cx="494951" cy="461394"/>
            <a:chOff x="7516534" y="2462060"/>
            <a:chExt cx="494951" cy="461394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FCBA0499-DF93-4F57-9ADB-74739847570B}"/>
                </a:ext>
              </a:extLst>
            </p:cNvPr>
            <p:cNvSpPr/>
            <p:nvPr/>
          </p:nvSpPr>
          <p:spPr>
            <a:xfrm>
              <a:off x="7516534" y="2462060"/>
              <a:ext cx="478172" cy="461394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7C88AF5-BB89-4486-96BD-4C660E790517}"/>
                </a:ext>
              </a:extLst>
            </p:cNvPr>
            <p:cNvSpPr txBox="1"/>
            <p:nvPr/>
          </p:nvSpPr>
          <p:spPr>
            <a:xfrm>
              <a:off x="7533313" y="2508091"/>
              <a:ext cx="4781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Cs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3E00F30-E01A-4A48-A813-57114C62992E}"/>
              </a:ext>
            </a:extLst>
          </p:cNvPr>
          <p:cNvGrpSpPr/>
          <p:nvPr/>
        </p:nvGrpSpPr>
        <p:grpSpPr>
          <a:xfrm>
            <a:off x="10078494" y="4316024"/>
            <a:ext cx="536897" cy="461394"/>
            <a:chOff x="7545195" y="2462060"/>
            <a:chExt cx="536897" cy="461394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405D85C-2E8C-4C1B-A4C0-DB8136C24A49}"/>
                </a:ext>
              </a:extLst>
            </p:cNvPr>
            <p:cNvSpPr/>
            <p:nvPr/>
          </p:nvSpPr>
          <p:spPr>
            <a:xfrm>
              <a:off x="7545195" y="2462060"/>
              <a:ext cx="478172" cy="461394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141A7C4-6B6C-4490-88C0-EB494BAAEDFD}"/>
                </a:ext>
              </a:extLst>
            </p:cNvPr>
            <p:cNvSpPr txBox="1"/>
            <p:nvPr/>
          </p:nvSpPr>
          <p:spPr>
            <a:xfrm>
              <a:off x="7603920" y="2508091"/>
              <a:ext cx="4781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O</a:t>
              </a:r>
            </a:p>
          </p:txBody>
        </p:sp>
      </p:grpSp>
      <p:sp>
        <p:nvSpPr>
          <p:cNvPr id="22" name="Arrow: Left-Right 21">
            <a:extLst>
              <a:ext uri="{FF2B5EF4-FFF2-40B4-BE49-F238E27FC236}">
                <a16:creationId xmlns:a16="http://schemas.microsoft.com/office/drawing/2014/main" id="{9BE95155-4543-40F4-8C72-29E1FFC05B27}"/>
              </a:ext>
            </a:extLst>
          </p:cNvPr>
          <p:cNvSpPr/>
          <p:nvPr/>
        </p:nvSpPr>
        <p:spPr>
          <a:xfrm>
            <a:off x="7626114" y="4999836"/>
            <a:ext cx="3667387" cy="369332"/>
          </a:xfrm>
          <a:prstGeom prst="leftRightArrow">
            <a:avLst>
              <a:gd name="adj1" fmla="val 22743"/>
              <a:gd name="adj2" fmla="val 5000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524D14F-7C87-450E-9B73-21EBA5EDEDD9}"/>
              </a:ext>
            </a:extLst>
          </p:cNvPr>
          <p:cNvSpPr txBox="1"/>
          <p:nvPr/>
        </p:nvSpPr>
        <p:spPr>
          <a:xfrm>
            <a:off x="8994218" y="5369168"/>
            <a:ext cx="1031846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 ~1 nm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8443908-458E-43AB-85D1-AED786FB21C1}"/>
              </a:ext>
            </a:extLst>
          </p:cNvPr>
          <p:cNvGrpSpPr/>
          <p:nvPr/>
        </p:nvGrpSpPr>
        <p:grpSpPr>
          <a:xfrm>
            <a:off x="7381863" y="5612725"/>
            <a:ext cx="426413" cy="1108751"/>
            <a:chOff x="7428807" y="2068484"/>
            <a:chExt cx="478171" cy="1248545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8BAC6C4-D321-4F80-AD1C-E3BFC0315167}"/>
                </a:ext>
              </a:extLst>
            </p:cNvPr>
            <p:cNvSpPr/>
            <p:nvPr/>
          </p:nvSpPr>
          <p:spPr>
            <a:xfrm>
              <a:off x="7428807" y="2301466"/>
              <a:ext cx="478171" cy="461394"/>
            </a:xfrm>
            <a:prstGeom prst="ellipse">
              <a:avLst/>
            </a:prstGeom>
            <a:solidFill>
              <a:srgbClr val="FFC000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C9B6D51-D939-4DDD-94A6-8FF8C8983E9C}"/>
                </a:ext>
              </a:extLst>
            </p:cNvPr>
            <p:cNvSpPr txBox="1"/>
            <p:nvPr/>
          </p:nvSpPr>
          <p:spPr>
            <a:xfrm>
              <a:off x="7474947" y="2068484"/>
              <a:ext cx="385892" cy="12485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-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5931803-5108-4A36-8557-082CB5998CC2}"/>
              </a:ext>
            </a:extLst>
          </p:cNvPr>
          <p:cNvGrpSpPr/>
          <p:nvPr/>
        </p:nvGrpSpPr>
        <p:grpSpPr>
          <a:xfrm>
            <a:off x="8191368" y="5637617"/>
            <a:ext cx="426413" cy="707886"/>
            <a:chOff x="7428807" y="2111963"/>
            <a:chExt cx="478171" cy="797138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2516F29-1537-40DA-BC5E-3E6ECB9951D9}"/>
                </a:ext>
              </a:extLst>
            </p:cNvPr>
            <p:cNvSpPr/>
            <p:nvPr/>
          </p:nvSpPr>
          <p:spPr>
            <a:xfrm>
              <a:off x="7428807" y="2301466"/>
              <a:ext cx="478171" cy="461394"/>
            </a:xfrm>
            <a:prstGeom prst="ellipse">
              <a:avLst/>
            </a:prstGeom>
            <a:solidFill>
              <a:srgbClr val="0070C0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972D376-D95B-47AC-9637-F8F9050220DD}"/>
                </a:ext>
              </a:extLst>
            </p:cNvPr>
            <p:cNvSpPr txBox="1"/>
            <p:nvPr/>
          </p:nvSpPr>
          <p:spPr>
            <a:xfrm>
              <a:off x="7428807" y="2111963"/>
              <a:ext cx="385892" cy="797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+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09ED66D-974D-481C-9971-5DAEEE120428}"/>
              </a:ext>
            </a:extLst>
          </p:cNvPr>
          <p:cNvGrpSpPr/>
          <p:nvPr/>
        </p:nvGrpSpPr>
        <p:grpSpPr>
          <a:xfrm>
            <a:off x="8823392" y="5619891"/>
            <a:ext cx="426413" cy="1108751"/>
            <a:chOff x="7428807" y="2068484"/>
            <a:chExt cx="478171" cy="1248545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7BE0EB0-E051-4CB0-8A64-0E86166E3796}"/>
                </a:ext>
              </a:extLst>
            </p:cNvPr>
            <p:cNvSpPr/>
            <p:nvPr/>
          </p:nvSpPr>
          <p:spPr>
            <a:xfrm>
              <a:off x="7428807" y="2301466"/>
              <a:ext cx="478171" cy="461394"/>
            </a:xfrm>
            <a:prstGeom prst="ellipse">
              <a:avLst/>
            </a:prstGeom>
            <a:solidFill>
              <a:srgbClr val="FFC000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452285C5-E06D-435A-91FC-D07CB6A7D298}"/>
                </a:ext>
              </a:extLst>
            </p:cNvPr>
            <p:cNvSpPr txBox="1"/>
            <p:nvPr/>
          </p:nvSpPr>
          <p:spPr>
            <a:xfrm>
              <a:off x="7474947" y="2068484"/>
              <a:ext cx="385892" cy="124854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-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9E60D8A-2463-4060-A7CF-BAF590B28BC5}"/>
              </a:ext>
            </a:extLst>
          </p:cNvPr>
          <p:cNvGrpSpPr/>
          <p:nvPr/>
        </p:nvGrpSpPr>
        <p:grpSpPr>
          <a:xfrm>
            <a:off x="9852610" y="5636488"/>
            <a:ext cx="426413" cy="707886"/>
            <a:chOff x="7428807" y="2111963"/>
            <a:chExt cx="478171" cy="797138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0184BC14-0DDB-48DA-9443-8B2B61FBD064}"/>
                </a:ext>
              </a:extLst>
            </p:cNvPr>
            <p:cNvSpPr/>
            <p:nvPr/>
          </p:nvSpPr>
          <p:spPr>
            <a:xfrm>
              <a:off x="7428807" y="2301466"/>
              <a:ext cx="478171" cy="461394"/>
            </a:xfrm>
            <a:prstGeom prst="ellipse">
              <a:avLst/>
            </a:prstGeom>
            <a:solidFill>
              <a:srgbClr val="0070C0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002DF29-7A45-4476-ADCF-79C65BDE0153}"/>
                </a:ext>
              </a:extLst>
            </p:cNvPr>
            <p:cNvSpPr txBox="1"/>
            <p:nvPr/>
          </p:nvSpPr>
          <p:spPr>
            <a:xfrm>
              <a:off x="7428807" y="2111963"/>
              <a:ext cx="385892" cy="79713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+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D0D1E32-8283-48CB-828B-30123CFE18A2}"/>
              </a:ext>
            </a:extLst>
          </p:cNvPr>
          <p:cNvGrpSpPr/>
          <p:nvPr/>
        </p:nvGrpSpPr>
        <p:grpSpPr>
          <a:xfrm>
            <a:off x="11497920" y="4316024"/>
            <a:ext cx="516526" cy="461394"/>
            <a:chOff x="7516534" y="2462060"/>
            <a:chExt cx="516526" cy="461394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83F863FA-03D7-4E1B-A196-CDFDA4325E5F}"/>
                </a:ext>
              </a:extLst>
            </p:cNvPr>
            <p:cNvSpPr/>
            <p:nvPr/>
          </p:nvSpPr>
          <p:spPr>
            <a:xfrm>
              <a:off x="7516534" y="2462060"/>
              <a:ext cx="478172" cy="461394"/>
            </a:xfrm>
            <a:prstGeom prst="ellipse">
              <a:avLst/>
            </a:prstGeom>
            <a:solidFill>
              <a:srgbClr val="FF7C80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21157A7-9528-4E61-9559-47F94183AC98}"/>
                </a:ext>
              </a:extLst>
            </p:cNvPr>
            <p:cNvSpPr txBox="1"/>
            <p:nvPr/>
          </p:nvSpPr>
          <p:spPr>
            <a:xfrm>
              <a:off x="7554888" y="2525048"/>
              <a:ext cx="4781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Sb</a:t>
              </a:r>
            </a:p>
          </p:txBody>
        </p: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23482085-46F3-4F10-AB36-C3A68A07C15B}"/>
              </a:ext>
            </a:extLst>
          </p:cNvPr>
          <p:cNvSpPr txBox="1"/>
          <p:nvPr/>
        </p:nvSpPr>
        <p:spPr>
          <a:xfrm>
            <a:off x="442108" y="6249248"/>
            <a:ext cx="5441893" cy="2616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100" dirty="0" err="1"/>
              <a:t>Su</a:t>
            </a:r>
            <a:r>
              <a:rPr lang="en-US" sz="1100" dirty="0"/>
              <a:t>, C. Y., W. </a:t>
            </a:r>
            <a:r>
              <a:rPr lang="en-US" sz="1100" dirty="0" err="1"/>
              <a:t>En</a:t>
            </a:r>
            <a:r>
              <a:rPr lang="en-US" sz="1100" dirty="0"/>
              <a:t> Spicer, and I. Lindau. </a:t>
            </a:r>
            <a:r>
              <a:rPr lang="en-US" sz="1100" i="1" dirty="0"/>
              <a:t>Journal of Applied Physics</a:t>
            </a:r>
            <a:r>
              <a:rPr lang="en-US" sz="1100" dirty="0"/>
              <a:t> 54.3 (1983): 1413-1422.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F09DFB2C-886F-41FB-92F8-3F80A9EAD3CC}"/>
              </a:ext>
            </a:extLst>
          </p:cNvPr>
          <p:cNvGrpSpPr/>
          <p:nvPr/>
        </p:nvGrpSpPr>
        <p:grpSpPr>
          <a:xfrm>
            <a:off x="7649883" y="4287719"/>
            <a:ext cx="536897" cy="461394"/>
            <a:chOff x="7545195" y="2462060"/>
            <a:chExt cx="536897" cy="461394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9A71203-8C00-411F-85F0-0ABBE289E939}"/>
                </a:ext>
              </a:extLst>
            </p:cNvPr>
            <p:cNvSpPr/>
            <p:nvPr/>
          </p:nvSpPr>
          <p:spPr>
            <a:xfrm>
              <a:off x="7545195" y="2462060"/>
              <a:ext cx="478172" cy="461394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1022EB28-4507-46F4-B499-C64BE766B147}"/>
                </a:ext>
              </a:extLst>
            </p:cNvPr>
            <p:cNvSpPr txBox="1"/>
            <p:nvPr/>
          </p:nvSpPr>
          <p:spPr>
            <a:xfrm>
              <a:off x="7603920" y="2508091"/>
              <a:ext cx="4781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O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03411A3D-6563-4780-BB9E-7EF1D1937C5A}"/>
              </a:ext>
            </a:extLst>
          </p:cNvPr>
          <p:cNvGrpSpPr/>
          <p:nvPr/>
        </p:nvGrpSpPr>
        <p:grpSpPr>
          <a:xfrm>
            <a:off x="6932292" y="4723108"/>
            <a:ext cx="488771" cy="461394"/>
            <a:chOff x="7545195" y="2462060"/>
            <a:chExt cx="488771" cy="461394"/>
          </a:xfrm>
        </p:grpSpPr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D8B01589-E98B-4C0F-88FC-1C9DC45544EE}"/>
                </a:ext>
              </a:extLst>
            </p:cNvPr>
            <p:cNvSpPr/>
            <p:nvPr/>
          </p:nvSpPr>
          <p:spPr>
            <a:xfrm>
              <a:off x="7545195" y="2462060"/>
              <a:ext cx="478172" cy="461394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11157A4-6DC1-453B-832F-E24FD1B84C82}"/>
                </a:ext>
              </a:extLst>
            </p:cNvPr>
            <p:cNvSpPr txBox="1"/>
            <p:nvPr/>
          </p:nvSpPr>
          <p:spPr>
            <a:xfrm>
              <a:off x="7555794" y="2504393"/>
              <a:ext cx="4781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Ga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5D571B1-4552-4695-8372-D4C66A01037B}"/>
              </a:ext>
            </a:extLst>
          </p:cNvPr>
          <p:cNvGrpSpPr/>
          <p:nvPr/>
        </p:nvGrpSpPr>
        <p:grpSpPr>
          <a:xfrm>
            <a:off x="6937623" y="3956392"/>
            <a:ext cx="490604" cy="461394"/>
            <a:chOff x="7545195" y="2462060"/>
            <a:chExt cx="490604" cy="461394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CD8F7301-F186-477E-BDAB-11E6071EC114}"/>
                </a:ext>
              </a:extLst>
            </p:cNvPr>
            <p:cNvSpPr/>
            <p:nvPr/>
          </p:nvSpPr>
          <p:spPr>
            <a:xfrm>
              <a:off x="7545195" y="2462060"/>
              <a:ext cx="478172" cy="461394"/>
            </a:xfrm>
            <a:prstGeom prst="ellipse">
              <a:avLst/>
            </a:prstGeom>
            <a:solidFill>
              <a:schemeClr val="accent3">
                <a:lumMod val="20000"/>
                <a:lumOff val="80000"/>
              </a:schemeClr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619CCF0-8355-4B3D-8ECB-503FDE0F44FC}"/>
                </a:ext>
              </a:extLst>
            </p:cNvPr>
            <p:cNvSpPr txBox="1"/>
            <p:nvPr/>
          </p:nvSpPr>
          <p:spPr>
            <a:xfrm>
              <a:off x="7557627" y="2498537"/>
              <a:ext cx="4781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As</a:t>
              </a:r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1F57593C-B6F6-487E-9A28-858A07402DF3}"/>
              </a:ext>
            </a:extLst>
          </p:cNvPr>
          <p:cNvSpPr/>
          <p:nvPr/>
        </p:nvSpPr>
        <p:spPr>
          <a:xfrm rot="7058257">
            <a:off x="7523701" y="4233519"/>
            <a:ext cx="45719" cy="239163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CCC32138-CA9B-4CDC-BD9F-8636E1DA595C}"/>
              </a:ext>
            </a:extLst>
          </p:cNvPr>
          <p:cNvSpPr/>
          <p:nvPr/>
        </p:nvSpPr>
        <p:spPr>
          <a:xfrm rot="3336489">
            <a:off x="7547022" y="3857068"/>
            <a:ext cx="45719" cy="2557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4B52BB63-BD87-4C31-9DD7-268A513B66B9}"/>
              </a:ext>
            </a:extLst>
          </p:cNvPr>
          <p:cNvSpPr/>
          <p:nvPr/>
        </p:nvSpPr>
        <p:spPr>
          <a:xfrm rot="3336489">
            <a:off x="7484835" y="3760635"/>
            <a:ext cx="45719" cy="2557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7609AA8B-9248-4C3C-BD3B-60B2F292B38A}"/>
              </a:ext>
            </a:extLst>
          </p:cNvPr>
          <p:cNvGrpSpPr/>
          <p:nvPr/>
        </p:nvGrpSpPr>
        <p:grpSpPr>
          <a:xfrm>
            <a:off x="7653245" y="3487012"/>
            <a:ext cx="536897" cy="461394"/>
            <a:chOff x="7545195" y="2462060"/>
            <a:chExt cx="536897" cy="461394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5D50AFAA-6394-4584-BA32-C7E61F13EF5A}"/>
                </a:ext>
              </a:extLst>
            </p:cNvPr>
            <p:cNvSpPr/>
            <p:nvPr/>
          </p:nvSpPr>
          <p:spPr>
            <a:xfrm>
              <a:off x="7545195" y="2462060"/>
              <a:ext cx="478172" cy="461394"/>
            </a:xfrm>
            <a:prstGeom prst="ellipse">
              <a:avLst/>
            </a:prstGeom>
            <a:solidFill>
              <a:srgbClr val="FFFF00"/>
            </a:solidFill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DB1A3DF3-AB21-4145-A5A9-CD26EC0307BC}"/>
                </a:ext>
              </a:extLst>
            </p:cNvPr>
            <p:cNvSpPr txBox="1"/>
            <p:nvPr/>
          </p:nvSpPr>
          <p:spPr>
            <a:xfrm>
              <a:off x="7603920" y="2508091"/>
              <a:ext cx="47817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O</a:t>
              </a:r>
            </a:p>
          </p:txBody>
        </p:sp>
      </p:grpSp>
      <p:sp>
        <p:nvSpPr>
          <p:cNvPr id="73" name="Rectangle 72">
            <a:extLst>
              <a:ext uri="{FF2B5EF4-FFF2-40B4-BE49-F238E27FC236}">
                <a16:creationId xmlns:a16="http://schemas.microsoft.com/office/drawing/2014/main" id="{389801BB-A5F5-4961-A67B-D2BD5180E6C1}"/>
              </a:ext>
            </a:extLst>
          </p:cNvPr>
          <p:cNvSpPr/>
          <p:nvPr/>
        </p:nvSpPr>
        <p:spPr>
          <a:xfrm rot="3336489">
            <a:off x="7522528" y="4605183"/>
            <a:ext cx="45719" cy="27755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0963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01649"/>
            <a:ext cx="10972800" cy="1143000"/>
          </a:xfrm>
        </p:spPr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350242"/>
            <a:ext cx="10972800" cy="5006109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Surface studies (</a:t>
            </a:r>
            <a:r>
              <a:rPr lang="en-US" dirty="0">
                <a:solidFill>
                  <a:srgbClr val="C00000"/>
                </a:solidFill>
              </a:rPr>
              <a:t>XPS, STM, Auger </a:t>
            </a:r>
            <a:r>
              <a:rPr lang="en-US" dirty="0"/>
              <a:t>…) are needed for Cs-Sb-O layer.</a:t>
            </a:r>
          </a:p>
          <a:p>
            <a:pPr lvl="1"/>
            <a:r>
              <a:rPr lang="en-US" dirty="0"/>
              <a:t>Vacuum suit case allows transferring samples to Hines lab.</a:t>
            </a:r>
          </a:p>
          <a:p>
            <a:endParaRPr lang="en-US" dirty="0"/>
          </a:p>
          <a:p>
            <a:r>
              <a:rPr lang="en-US" dirty="0"/>
              <a:t>MTE of </a:t>
            </a:r>
            <a:r>
              <a:rPr lang="en-US" dirty="0" err="1"/>
              <a:t>cesiated</a:t>
            </a:r>
            <a:r>
              <a:rPr lang="en-US" dirty="0"/>
              <a:t> GaAs is determined by thermal limit near the photoemission threshold. </a:t>
            </a:r>
            <a:r>
              <a:rPr lang="en-US" dirty="0">
                <a:solidFill>
                  <a:srgbClr val="C00000"/>
                </a:solidFill>
              </a:rPr>
              <a:t>MTE measurement </a:t>
            </a:r>
            <a:r>
              <a:rPr lang="en-US" dirty="0"/>
              <a:t>of coated GaAs is important for high brightness photoinjector applications.</a:t>
            </a:r>
          </a:p>
          <a:p>
            <a:endParaRPr lang="en-US" dirty="0"/>
          </a:p>
          <a:p>
            <a:r>
              <a:rPr lang="en-US" dirty="0"/>
              <a:t>NEA allows electrons to escape after relaxation down to the bottom of the conduction band, and it results in long </a:t>
            </a:r>
            <a:r>
              <a:rPr lang="en-US" dirty="0">
                <a:solidFill>
                  <a:srgbClr val="C00000"/>
                </a:solidFill>
              </a:rPr>
              <a:t>response time</a:t>
            </a:r>
            <a:r>
              <a:rPr lang="en-US" dirty="0"/>
              <a:t>. Coating layer might help filtering out the long tail.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56E6-DF3F-4B84-9178-9082C4AF0A7F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020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22C20-716A-4673-B2F8-D614333A1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1B41DC-D484-448F-8A89-823D7BCEB5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Spin polarization can be improved at low temperature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093F27-3296-4319-9ACB-3835B84BC0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56E6-DF3F-4B84-9178-9082C4AF0A7F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927A84-5D8E-472D-BA7D-AC8986F4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24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81A8593-4053-4B86-9962-895DA575507C}"/>
              </a:ext>
            </a:extLst>
          </p:cNvPr>
          <p:cNvGrpSpPr/>
          <p:nvPr/>
        </p:nvGrpSpPr>
        <p:grpSpPr>
          <a:xfrm>
            <a:off x="5859712" y="2180854"/>
            <a:ext cx="3921168" cy="4757790"/>
            <a:chOff x="3060553" y="833365"/>
            <a:chExt cx="4199148" cy="5153972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88DDF3D-3DF5-4CA3-A79B-61F31688587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13592" y="833365"/>
              <a:ext cx="3666522" cy="2911649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7A35467-80ED-4C89-970F-CC11335141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060553" y="3646829"/>
              <a:ext cx="4199148" cy="2340508"/>
            </a:xfrm>
            <a:prstGeom prst="rect">
              <a:avLst/>
            </a:prstGeom>
          </p:spPr>
        </p:pic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17158BF-4B24-44CA-A107-F1E06D4FB7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4970" y="2471495"/>
            <a:ext cx="3676073" cy="438650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82470E9-63DC-45C8-B5E0-910D53123579}"/>
              </a:ext>
            </a:extLst>
          </p:cNvPr>
          <p:cNvSpPr/>
          <p:nvPr/>
        </p:nvSpPr>
        <p:spPr>
          <a:xfrm>
            <a:off x="8146473" y="1475786"/>
            <a:ext cx="329571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  <a:latin typeface="+mj-lt"/>
              </a:rPr>
              <a:t>Liu et al. J. Appl. Phys. 122, 035703 (2017)</a:t>
            </a:r>
            <a:endParaRPr lang="en-US" sz="12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809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AB2730-ADA9-4C56-96AC-4DA3CBDAC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7555" y="904109"/>
            <a:ext cx="4357687" cy="294687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B8CA99-0349-4743-8D60-FEA18FED7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62553"/>
            <a:ext cx="11449455" cy="1143000"/>
          </a:xfrm>
        </p:spPr>
        <p:txBody>
          <a:bodyPr>
            <a:noAutofit/>
          </a:bodyPr>
          <a:lstStyle/>
          <a:p>
            <a:r>
              <a:rPr lang="en-US" dirty="0"/>
              <a:t>GaAs photocathode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41FC9-DE99-46B9-B434-EE2CFD501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45112"/>
            <a:ext cx="10972800" cy="438912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Electron-Ion collider</a:t>
            </a:r>
          </a:p>
          <a:p>
            <a:pPr lvl="1"/>
            <a:r>
              <a:rPr lang="en-US" dirty="0"/>
              <a:t>High Spin polarization</a:t>
            </a:r>
          </a:p>
          <a:p>
            <a:pPr lvl="1"/>
            <a:r>
              <a:rPr lang="en-US" dirty="0"/>
              <a:t>High Current</a:t>
            </a:r>
          </a:p>
          <a:p>
            <a:pPr lvl="1"/>
            <a:endParaRPr lang="en-US" dirty="0"/>
          </a:p>
          <a:p>
            <a:r>
              <a:rPr lang="en-US" dirty="0"/>
              <a:t>High brightness photoinjector</a:t>
            </a:r>
          </a:p>
          <a:p>
            <a:pPr lvl="1"/>
            <a:r>
              <a:rPr lang="en-US" dirty="0"/>
              <a:t>High Current ( ~10 % QE at 532 nm (green) )</a:t>
            </a:r>
          </a:p>
          <a:p>
            <a:pPr lvl="1"/>
            <a:r>
              <a:rPr lang="en-US" dirty="0"/>
              <a:t>Small MTE (~100 </a:t>
            </a:r>
            <a:r>
              <a:rPr lang="en-US" dirty="0" err="1"/>
              <a:t>meV</a:t>
            </a:r>
            <a:r>
              <a:rPr lang="en-US" dirty="0"/>
              <a:t> at green, 30 </a:t>
            </a:r>
            <a:r>
              <a:rPr lang="en-US" dirty="0" err="1"/>
              <a:t>meV</a:t>
            </a:r>
            <a:r>
              <a:rPr lang="en-US" dirty="0"/>
              <a:t> near threshold (860 nm) 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FC028-6504-4745-A67A-37924E267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56E6-DF3F-4B84-9178-9082C4AF0A7F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F1B04F-FE7C-4263-A633-7368FA478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25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F80301B-ACD7-40F7-B388-CAAD07BB26A8}"/>
                  </a:ext>
                </a:extLst>
              </p:cNvPr>
              <p:cNvSpPr/>
              <p:nvPr/>
            </p:nvSpPr>
            <p:spPr>
              <a:xfrm>
                <a:off x="4027055" y="5290521"/>
                <a:ext cx="3889133" cy="8874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𝐵𝑟𝑖𝑔h𝑡𝑛𝑒𝑠𝑠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 ∝ 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𝐼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𝑦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𝑀𝑇𝐸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AF80301B-ACD7-40F7-B388-CAAD07BB26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27055" y="5290521"/>
                <a:ext cx="3889133" cy="88742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D2B14D9-4B40-48CC-9CC6-7FFBC3064E97}"/>
              </a:ext>
            </a:extLst>
          </p:cNvPr>
          <p:cNvSpPr txBox="1"/>
          <p:nvPr/>
        </p:nvSpPr>
        <p:spPr>
          <a:xfrm>
            <a:off x="7810500" y="3906209"/>
            <a:ext cx="4381500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00" dirty="0"/>
              <a:t>“The 2015 Long Range Plan for Nuclear Science” Report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3F5726-0C93-4EC4-BE1B-879151DD1EB7}"/>
              </a:ext>
            </a:extLst>
          </p:cNvPr>
          <p:cNvSpPr txBox="1"/>
          <p:nvPr/>
        </p:nvSpPr>
        <p:spPr>
          <a:xfrm>
            <a:off x="1502065" y="6499253"/>
            <a:ext cx="7115464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00" dirty="0" err="1"/>
              <a:t>Bazarov</a:t>
            </a:r>
            <a:r>
              <a:rPr lang="en-US" sz="1300" dirty="0"/>
              <a:t>, Ivan V., et al  Journal of Applied Physics 103.5 (2008): 054901.</a:t>
            </a:r>
          </a:p>
        </p:txBody>
      </p:sp>
    </p:spTree>
    <p:extLst>
      <p:ext uri="{BB962C8B-B14F-4D97-AF65-F5344CB8AC3E}">
        <p14:creationId xmlns:p14="http://schemas.microsoft.com/office/powerpoint/2010/main" val="228603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Lifetime metric (1)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757384" y="2654084"/>
                <a:ext cx="5412509" cy="3583709"/>
              </a:xfrm>
            </p:spPr>
            <p:txBody>
              <a:bodyPr>
                <a:noAutofit/>
              </a:bodyPr>
              <a:lstStyle/>
              <a:p>
                <a:pPr marL="393192" lvl="1" indent="0">
                  <a:buNone/>
                </a:pPr>
                <a:endParaRPr lang="en-US" sz="2200" dirty="0"/>
              </a:p>
              <a:p>
                <a:r>
                  <a:rPr lang="en-US" sz="2200" dirty="0"/>
                  <a:t>Dark lifetime</a:t>
                </a:r>
              </a:p>
              <a:p>
                <a:pPr lvl="1"/>
                <a:r>
                  <a:rPr lang="en-US" sz="2200" dirty="0"/>
                  <a:t>Thermal desorption</a:t>
                </a:r>
              </a:p>
              <a:p>
                <a:pPr lvl="1"/>
                <a:r>
                  <a:rPr lang="en-US" sz="2200" dirty="0"/>
                  <a:t>Chemical poisoning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𝑄𝐸</m:t>
                    </m:r>
                    <m:d>
                      <m:d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 ~ </m:t>
                    </m:r>
                    <m:sSup>
                      <m:sSup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𝑑</m:t>
                            </m:r>
                          </m:sub>
                        </m:sSub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𝐷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200" dirty="0"/>
              </a:p>
              <a:p>
                <a:pPr marL="0" indent="0">
                  <a:buNone/>
                </a:pPr>
                <a:endParaRPr lang="en-US" sz="2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57384" y="2654084"/>
                <a:ext cx="5412509" cy="3583709"/>
              </a:xfrm>
              <a:blipFill>
                <a:blip r:embed="rId2"/>
                <a:stretch>
                  <a:fillRect l="-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56E6-DF3F-4B84-9178-9082C4AF0A7F}" type="datetime1">
              <a:rPr lang="en-US" smtClean="0"/>
              <a:t>11/8/2021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26</a:t>
            </a:fld>
            <a:endParaRPr lang="en-US"/>
          </a:p>
        </p:txBody>
      </p:sp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855A8DE4-AC93-4D31-A1EE-F912FE34F0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893" y="1965646"/>
            <a:ext cx="5696195" cy="4272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526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00EBF-D14C-4B7E-9D26-816B41E83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Lifetime metric (2)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419485-B71D-4E82-94C9-77129525B13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15152" y="1939637"/>
                <a:ext cx="5227782" cy="406169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sz="2200" dirty="0"/>
              </a:p>
              <a:p>
                <a:r>
                  <a:rPr lang="en-US" sz="2200" dirty="0"/>
                  <a:t>Charge extraction lifetime</a:t>
                </a:r>
              </a:p>
              <a:p>
                <a:pPr lvl="1"/>
                <a:r>
                  <a:rPr lang="en-US" sz="2200" dirty="0"/>
                  <a:t>Ion back bombardment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𝑄𝐸</m:t>
                    </m:r>
                    <m:d>
                      <m:d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  <m:r>
                      <a:rPr lang="en-US" sz="2200" i="1">
                        <a:latin typeface="Cambria Math" panose="02040503050406030204" pitchFamily="18" charset="0"/>
                      </a:rPr>
                      <m:t>~ 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/</m:t>
                        </m:r>
                        <m:sSub>
                          <m:sSub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sz="2200" i="1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sup>
                    </m:sSup>
                    <m:r>
                      <a:rPr lang="en-US" sz="2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𝑞</m:t>
                    </m:r>
                    <m:r>
                      <a:rPr lang="en-US" sz="2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200" dirty="0"/>
              </a:p>
              <a:p>
                <a:endParaRPr lang="en-US" sz="2200" dirty="0"/>
              </a:p>
              <a:p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𝑄𝐸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𝑄𝐸</m:t>
                    </m:r>
                    <m:d>
                      <m:d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  <m:r>
                      <a:rPr lang="en-US" sz="2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𝑞</m:t>
                        </m:r>
                      </m:e>
                    </m:d>
                    <m:r>
                      <a:rPr lang="en-US" sz="2200" i="1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200" dirty="0"/>
              </a:p>
              <a:p>
                <a:endParaRPr lang="en-US" sz="2200" dirty="0"/>
              </a:p>
              <a:p>
                <a:r>
                  <a:rPr lang="en-US" sz="2200" dirty="0"/>
                  <a:t>Compared to </a:t>
                </a:r>
                <a:r>
                  <a:rPr lang="en-US" sz="2200" dirty="0" err="1"/>
                  <a:t>CsO</a:t>
                </a:r>
                <a:r>
                  <a:rPr lang="en-US" sz="22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𝑐</m:t>
                        </m:r>
                      </m:sub>
                    </m:sSub>
                  </m:oMath>
                </a14:m>
                <a:r>
                  <a:rPr lang="en-US" sz="22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𝑑</m:t>
                        </m:r>
                      </m:sub>
                    </m:sSub>
                  </m:oMath>
                </a14:m>
                <a:r>
                  <a:rPr lang="en-US" sz="2200" dirty="0"/>
                  <a:t> are improved by factors of 40 and 13, respectively.</a:t>
                </a:r>
              </a:p>
              <a:p>
                <a:endParaRPr lang="en-US" sz="2200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B419485-B71D-4E82-94C9-77129525B13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15152" y="1939637"/>
                <a:ext cx="5227782" cy="4061690"/>
              </a:xfrm>
              <a:blipFill>
                <a:blip r:embed="rId2"/>
                <a:stretch>
                  <a:fillRect l="-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90003-2871-4CC7-9782-F7302D77B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56E6-DF3F-4B84-9178-9082C4AF0A7F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B1A9E6-D23A-41D3-ACA0-DBBAFCFD7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27</a:t>
            </a:fld>
            <a:endParaRPr lang="en-US"/>
          </a:p>
        </p:txBody>
      </p:sp>
      <p:pic>
        <p:nvPicPr>
          <p:cNvPr id="8" name="Picture 7" descr="A close up of a map&#10;&#10;Description automatically generated">
            <a:extLst>
              <a:ext uri="{FF2B5EF4-FFF2-40B4-BE49-F238E27FC236}">
                <a16:creationId xmlns:a16="http://schemas.microsoft.com/office/drawing/2014/main" id="{BA5FA041-3655-42A2-A904-2CDA96941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067" y="2153912"/>
            <a:ext cx="5333333" cy="40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7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57BC1-13E6-49E3-A721-3749946CA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Spin polarization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D81E1D-CACC-44C9-B405-132F92D4145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599" y="2133600"/>
                <a:ext cx="6657975" cy="4191000"/>
              </a:xfrm>
            </p:spPr>
            <p:txBody>
              <a:bodyPr/>
              <a:lstStyle/>
              <a:p>
                <a:endParaRPr lang="en-US" dirty="0"/>
              </a:p>
              <a:p>
                <a:r>
                  <a:rPr lang="en-US" dirty="0"/>
                  <a:t>At Γ valley, circularly polarized light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±ℏ</m:t>
                    </m:r>
                  </m:oMath>
                </a14:m>
                <a:r>
                  <a:rPr lang="en-US" dirty="0"/>
                  <a:t> spin angular momentum) is used to extract spin polarized electrons.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3−1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3+1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=50 %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D81E1D-CACC-44C9-B405-132F92D414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599" y="2133600"/>
                <a:ext cx="6657975" cy="4191000"/>
              </a:xfrm>
              <a:blipFill>
                <a:blip r:embed="rId2"/>
                <a:stretch>
                  <a:fillRect l="-1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8CE37-191B-461F-9B85-9007408BE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56E6-DF3F-4B84-9178-9082C4AF0A7F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F88D0D-95F2-4A6A-AE96-C4190D882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AD4A9-ABC0-4FC7-895E-357C982F0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3156" y="1903729"/>
            <a:ext cx="4438037" cy="35445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5EE31C-934D-4801-80EC-6044B2AB3CD7}"/>
              </a:ext>
            </a:extLst>
          </p:cNvPr>
          <p:cNvSpPr txBox="1"/>
          <p:nvPr/>
        </p:nvSpPr>
        <p:spPr>
          <a:xfrm>
            <a:off x="7827241" y="5448300"/>
            <a:ext cx="3829050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Segoe UI" panose="020B0502040204020203" pitchFamily="34" charset="0"/>
              </a:rPr>
              <a:t>Liu et al. J. Appl. Phys. 122, 035703 (2017)</a:t>
            </a:r>
          </a:p>
        </p:txBody>
      </p:sp>
    </p:spTree>
    <p:extLst>
      <p:ext uri="{BB962C8B-B14F-4D97-AF65-F5344CB8AC3E}">
        <p14:creationId xmlns:p14="http://schemas.microsoft.com/office/powerpoint/2010/main" val="3594902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1687" y="4057247"/>
            <a:ext cx="3552305" cy="266422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Polarization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30867" y="1866724"/>
                <a:ext cx="6527800" cy="4389120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sz="2200" dirty="0"/>
              </a:p>
              <a:p>
                <a14:m>
                  <m:oMath xmlns:m="http://schemas.openxmlformats.org/officeDocument/2006/math">
                    <m:r>
                      <a:rPr lang="en-US" sz="2200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200" i="1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en-US" sz="2200" i="1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type m:val="skw"/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2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2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sz="2200" i="1"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den>
                        </m:f>
                      </m:sup>
                    </m:sSup>
                  </m:oMath>
                </a14:m>
                <a:r>
                  <a:rPr lang="en-US" sz="2200" dirty="0"/>
                  <a:t> where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200" dirty="0"/>
                  <a:t> is spin relaxation time.</a:t>
                </a:r>
              </a:p>
              <a:p>
                <a:endParaRPr lang="en-US" sz="2200" dirty="0"/>
              </a:p>
              <a:p>
                <a:r>
                  <a:rPr lang="en-US" sz="2200" dirty="0"/>
                  <a:t>Significant depolarization was observed.</a:t>
                </a:r>
              </a:p>
              <a:p>
                <a:endParaRPr lang="en-US" sz="220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n-US" sz="2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</m:sub>
                    </m:sSub>
                  </m:oMath>
                </a14:m>
                <a:r>
                  <a:rPr lang="en-US" sz="2200" dirty="0"/>
                  <a:t> ~ 50 fs</a:t>
                </a:r>
              </a:p>
              <a:p>
                <a:pPr marL="0" indent="0">
                  <a:buNone/>
                </a:pPr>
                <a:endParaRPr lang="en-US" sz="2200" dirty="0"/>
              </a:p>
              <a:p>
                <a:r>
                  <a:rPr lang="en-US" sz="2200" dirty="0"/>
                  <a:t>This value is a 4 orders of magnitude lower than that of bulk GaAs.</a:t>
                </a:r>
              </a:p>
              <a:p>
                <a:endParaRPr lang="en-US" sz="2200" dirty="0"/>
              </a:p>
              <a:p>
                <a:endParaRPr lang="en-US" sz="2200" dirty="0"/>
              </a:p>
              <a:p>
                <a:endParaRPr lang="en-US" sz="22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30867" y="1866724"/>
                <a:ext cx="6527800" cy="4389120"/>
              </a:xfrm>
              <a:blipFill>
                <a:blip r:embed="rId3"/>
                <a:stretch>
                  <a:fillRect l="-7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56E6-DF3F-4B84-9178-9082C4AF0A7F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29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4A7188-D65B-453F-857D-9415BA5369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1270" y="704088"/>
            <a:ext cx="4641130" cy="3480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1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This work was supported by the Department of Energy and National Science Foundation. </a:t>
            </a:r>
          </a:p>
          <a:p>
            <a:endParaRPr lang="en-US" dirty="0"/>
          </a:p>
          <a:p>
            <a:r>
              <a:rPr lang="en-US" dirty="0"/>
              <a:t>In collaboration with</a:t>
            </a:r>
          </a:p>
          <a:p>
            <a:pPr lvl="1"/>
            <a:r>
              <a:rPr lang="en-US" dirty="0"/>
              <a:t>Alice </a:t>
            </a:r>
            <a:r>
              <a:rPr lang="en-US" dirty="0" err="1"/>
              <a:t>Galdi</a:t>
            </a:r>
            <a:endParaRPr lang="en-US" dirty="0"/>
          </a:p>
          <a:p>
            <a:pPr lvl="1"/>
            <a:r>
              <a:rPr lang="en-US" dirty="0"/>
              <a:t>Luca </a:t>
            </a:r>
            <a:r>
              <a:rPr lang="en-US" dirty="0" err="1"/>
              <a:t>Cultrera</a:t>
            </a:r>
            <a:endParaRPr lang="en-US" dirty="0"/>
          </a:p>
          <a:p>
            <a:pPr lvl="1"/>
            <a:r>
              <a:rPr lang="en-US" dirty="0"/>
              <a:t>Matthew </a:t>
            </a:r>
            <a:r>
              <a:rPr lang="en-US" dirty="0" err="1"/>
              <a:t>Andorf</a:t>
            </a:r>
            <a:endParaRPr lang="en-US" dirty="0"/>
          </a:p>
          <a:p>
            <a:pPr lvl="1"/>
            <a:r>
              <a:rPr lang="en-US" dirty="0"/>
              <a:t>Md Abdullah Mamun</a:t>
            </a:r>
          </a:p>
          <a:p>
            <a:pPr lvl="1"/>
            <a:r>
              <a:rPr lang="en-US" dirty="0"/>
              <a:t>Marcy Stutzman</a:t>
            </a:r>
          </a:p>
          <a:p>
            <a:pPr lvl="1"/>
            <a:r>
              <a:rPr lang="en-US" dirty="0"/>
              <a:t>Joe </a:t>
            </a:r>
            <a:r>
              <a:rPr lang="en-US" dirty="0" err="1"/>
              <a:t>Grames</a:t>
            </a:r>
            <a:endParaRPr lang="en-US" dirty="0"/>
          </a:p>
          <a:p>
            <a:pPr lvl="1"/>
            <a:r>
              <a:rPr lang="en-US" dirty="0"/>
              <a:t>Jared </a:t>
            </a:r>
            <a:r>
              <a:rPr lang="en-US" dirty="0" err="1"/>
              <a:t>Maxson</a:t>
            </a:r>
            <a:endParaRPr lang="en-US" dirty="0"/>
          </a:p>
          <a:p>
            <a:pPr lvl="1"/>
            <a:r>
              <a:rPr lang="en-US" dirty="0"/>
              <a:t>Ivan </a:t>
            </a:r>
            <a:r>
              <a:rPr lang="en-US" dirty="0" err="1"/>
              <a:t>Bazarov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56E6-DF3F-4B84-9178-9082C4AF0A7F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325" y="2600767"/>
            <a:ext cx="1262086" cy="1250016"/>
          </a:xfrm>
          <a:prstGeom prst="rect">
            <a:avLst/>
          </a:prstGeom>
        </p:spPr>
      </p:pic>
      <p:pic>
        <p:nvPicPr>
          <p:cNvPr id="7" name="Picture 4" descr="https://www.classe.cornell.edu/rsrc/Home/Internal/DesignDraftingServices/CommonLogos/NSF_Logo.png">
            <a:extLst>
              <a:ext uri="{FF2B5EF4-FFF2-40B4-BE49-F238E27FC236}">
                <a16:creationId xmlns:a16="http://schemas.microsoft.com/office/drawing/2014/main" id="{537AB707-06C9-4959-A137-78BFEE3DDD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145" y="2600767"/>
            <a:ext cx="1262086" cy="1262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erson with dark hair&#10;&#10;Description automatically generated with low confidence">
            <a:extLst>
              <a:ext uri="{FF2B5EF4-FFF2-40B4-BE49-F238E27FC236}">
                <a16:creationId xmlns:a16="http://schemas.microsoft.com/office/drawing/2014/main" id="{59003795-7727-4010-B6EE-3B63594342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564" y="3960254"/>
            <a:ext cx="1090948" cy="1090948"/>
          </a:xfrm>
          <a:prstGeom prst="rect">
            <a:avLst/>
          </a:prstGeom>
        </p:spPr>
      </p:pic>
      <p:pic>
        <p:nvPicPr>
          <p:cNvPr id="11" name="Picture 10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D5E71083-536A-4BD6-8528-B57E14DEE6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2512" y="3960253"/>
            <a:ext cx="1090949" cy="1090949"/>
          </a:xfrm>
          <a:prstGeom prst="rect">
            <a:avLst/>
          </a:prstGeom>
        </p:spPr>
      </p:pic>
      <p:pic>
        <p:nvPicPr>
          <p:cNvPr id="13" name="Picture 12" descr="A person with curly hair&#10;&#10;Description automatically generated with medium confidence">
            <a:extLst>
              <a:ext uri="{FF2B5EF4-FFF2-40B4-BE49-F238E27FC236}">
                <a16:creationId xmlns:a16="http://schemas.microsoft.com/office/drawing/2014/main" id="{B5D30439-7E80-4EB7-A77C-B4B078C2F80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460" y="3960252"/>
            <a:ext cx="1454598" cy="1090948"/>
          </a:xfrm>
          <a:prstGeom prst="rect">
            <a:avLst/>
          </a:prstGeom>
        </p:spPr>
      </p:pic>
      <p:pic>
        <p:nvPicPr>
          <p:cNvPr id="15" name="Picture 14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E5276507-34AF-4F9F-9C12-7420A40BB6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059" y="3960252"/>
            <a:ext cx="851180" cy="1090948"/>
          </a:xfrm>
          <a:prstGeom prst="rect">
            <a:avLst/>
          </a:prstGeom>
        </p:spPr>
      </p:pic>
      <p:pic>
        <p:nvPicPr>
          <p:cNvPr id="17" name="Picture 16" descr="A person with a beard&#10;&#10;Description automatically generated with medium confidence">
            <a:extLst>
              <a:ext uri="{FF2B5EF4-FFF2-40B4-BE49-F238E27FC236}">
                <a16:creationId xmlns:a16="http://schemas.microsoft.com/office/drawing/2014/main" id="{C78CF357-1394-4EEF-8483-6F11CA0F6B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3558" y="3960252"/>
            <a:ext cx="1090948" cy="1090948"/>
          </a:xfrm>
          <a:prstGeom prst="rect">
            <a:avLst/>
          </a:prstGeom>
        </p:spPr>
      </p:pic>
      <p:pic>
        <p:nvPicPr>
          <p:cNvPr id="19" name="Picture 18" descr="A picture containing person, tree, outdoor, smiling&#10;&#10;Description automatically generated">
            <a:extLst>
              <a:ext uri="{FF2B5EF4-FFF2-40B4-BE49-F238E27FC236}">
                <a16:creationId xmlns:a16="http://schemas.microsoft.com/office/drawing/2014/main" id="{B0593E4E-77A9-4481-BDA9-CCA88316763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3609" y="5268569"/>
            <a:ext cx="1403436" cy="1213972"/>
          </a:xfrm>
          <a:prstGeom prst="rect">
            <a:avLst/>
          </a:prstGeom>
        </p:spPr>
      </p:pic>
      <p:pic>
        <p:nvPicPr>
          <p:cNvPr id="21" name="Picture 20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06017848-848F-4971-A3F7-A6F1AAB86C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524" y="5285191"/>
            <a:ext cx="1195439" cy="1195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872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950041-9347-42FD-A319-1959CF23F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4785" y="792163"/>
            <a:ext cx="10972800" cy="1143000"/>
          </a:xfrm>
        </p:spPr>
        <p:txBody>
          <a:bodyPr/>
          <a:lstStyle/>
          <a:p>
            <a:r>
              <a:rPr lang="en-US" dirty="0"/>
              <a:t>Possible stoichiometry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Content Placeholder 5"/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534785" y="2257606"/>
              <a:ext cx="10972800" cy="2985969"/>
            </p:xfrm>
            <a:graphic>
              <a:graphicData uri="http://schemas.openxmlformats.org/drawingml/2006/table">
                <a:tbl>
                  <a:tblPr firstRow="1" bandRow="1">
                    <a:tableStyleId>{8799B23B-EC83-4686-B30A-512413B5E67A}</a:tableStyleId>
                  </a:tblPr>
                  <a:tblGrid>
                    <a:gridCol w="2743200">
                      <a:extLst>
                        <a:ext uri="{9D8B030D-6E8A-4147-A177-3AD203B41FA5}">
                          <a16:colId xmlns:a16="http://schemas.microsoft.com/office/drawing/2014/main" val="2658399213"/>
                        </a:ext>
                      </a:extLst>
                    </a:gridCol>
                    <a:gridCol w="2743200">
                      <a:extLst>
                        <a:ext uri="{9D8B030D-6E8A-4147-A177-3AD203B41FA5}">
                          <a16:colId xmlns:a16="http://schemas.microsoft.com/office/drawing/2014/main" val="2146326464"/>
                        </a:ext>
                      </a:extLst>
                    </a:gridCol>
                    <a:gridCol w="2743200">
                      <a:extLst>
                        <a:ext uri="{9D8B030D-6E8A-4147-A177-3AD203B41FA5}">
                          <a16:colId xmlns:a16="http://schemas.microsoft.com/office/drawing/2014/main" val="3590044704"/>
                        </a:ext>
                      </a:extLst>
                    </a:gridCol>
                    <a:gridCol w="2743200">
                      <a:extLst>
                        <a:ext uri="{9D8B030D-6E8A-4147-A177-3AD203B41FA5}">
                          <a16:colId xmlns:a16="http://schemas.microsoft.com/office/drawing/2014/main" val="2674219018"/>
                        </a:ext>
                      </a:extLst>
                    </a:gridCol>
                  </a:tblGrid>
                  <a:tr h="4265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Stoichiometry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Sb density (</a:t>
                          </a:r>
                          <a14:m>
                            <m:oMath xmlns:m="http://schemas.openxmlformats.org/officeDocument/2006/math"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𝒈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/</m:t>
                              </m:r>
                              <m: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  <m:t>𝒄</m:t>
                              </m:r>
                              <m:sSup>
                                <m:sSupPr>
                                  <m:ctrlP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𝒎</m:t>
                                  </m:r>
                                </m:e>
                                <m:sup>
                                  <m:r>
                                    <a:rPr lang="en-US" b="1" i="1" smtClean="0">
                                      <a:latin typeface="Cambria Math" panose="02040503050406030204" pitchFamily="18" charset="0"/>
                                    </a:rPr>
                                    <m:t>𝟑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dirty="0"/>
                            <a:t>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Thickness (nm)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Spin relaxation time (fs)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59595209"/>
                      </a:ext>
                    </a:extLst>
                  </a:tr>
                  <a:tr h="42656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𝑆𝑏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6.7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0.25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5.3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39727939"/>
                      </a:ext>
                    </a:extLst>
                  </a:tr>
                  <a:tr h="42656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𝑆𝑏</m:t>
                                </m:r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0.99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9015893"/>
                      </a:ext>
                    </a:extLst>
                  </a:tr>
                  <a:tr h="42656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49470510"/>
                      </a:ext>
                    </a:extLst>
                  </a:tr>
                  <a:tr h="42656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𝑆𝑏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0.62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2.8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41498532"/>
                      </a:ext>
                    </a:extLst>
                  </a:tr>
                  <a:tr h="42656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𝑆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𝑏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14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2.8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35534483"/>
                      </a:ext>
                    </a:extLst>
                  </a:tr>
                  <a:tr h="426567"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𝐶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𝑠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𝑆𝑏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𝑂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0.93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4293267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Content Placeholder 5"/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3905790533"/>
                  </p:ext>
                </p:extLst>
              </p:nvPr>
            </p:nvGraphicFramePr>
            <p:xfrm>
              <a:off x="534785" y="2257606"/>
              <a:ext cx="10972800" cy="2985969"/>
            </p:xfrm>
            <a:graphic>
              <a:graphicData uri="http://schemas.openxmlformats.org/drawingml/2006/table">
                <a:tbl>
                  <a:tblPr firstRow="1" bandRow="1">
                    <a:tableStyleId>{8799B23B-EC83-4686-B30A-512413B5E67A}</a:tableStyleId>
                  </a:tblPr>
                  <a:tblGrid>
                    <a:gridCol w="2743200">
                      <a:extLst>
                        <a:ext uri="{9D8B030D-6E8A-4147-A177-3AD203B41FA5}">
                          <a16:colId xmlns:a16="http://schemas.microsoft.com/office/drawing/2014/main" val="2658399213"/>
                        </a:ext>
                      </a:extLst>
                    </a:gridCol>
                    <a:gridCol w="2743200">
                      <a:extLst>
                        <a:ext uri="{9D8B030D-6E8A-4147-A177-3AD203B41FA5}">
                          <a16:colId xmlns:a16="http://schemas.microsoft.com/office/drawing/2014/main" val="2146326464"/>
                        </a:ext>
                      </a:extLst>
                    </a:gridCol>
                    <a:gridCol w="2743200">
                      <a:extLst>
                        <a:ext uri="{9D8B030D-6E8A-4147-A177-3AD203B41FA5}">
                          <a16:colId xmlns:a16="http://schemas.microsoft.com/office/drawing/2014/main" val="3590044704"/>
                        </a:ext>
                      </a:extLst>
                    </a:gridCol>
                    <a:gridCol w="2743200">
                      <a:extLst>
                        <a:ext uri="{9D8B030D-6E8A-4147-A177-3AD203B41FA5}">
                          <a16:colId xmlns:a16="http://schemas.microsoft.com/office/drawing/2014/main" val="2674219018"/>
                        </a:ext>
                      </a:extLst>
                    </a:gridCol>
                  </a:tblGrid>
                  <a:tr h="42656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Stoichiometry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100000" t="-7143" r="-200222" b="-60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Thickness (nm)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Spin relaxation time (fs)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159595209"/>
                      </a:ext>
                    </a:extLst>
                  </a:tr>
                  <a:tr h="42656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22" t="-107143" r="-300889" b="-50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6.7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0.25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5.3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39727939"/>
                      </a:ext>
                    </a:extLst>
                  </a:tr>
                  <a:tr h="42656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22" t="-207143" r="-300889" b="-408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0.99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1.7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36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59015893"/>
                      </a:ext>
                    </a:extLst>
                  </a:tr>
                  <a:tr h="42656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22" t="-302817" r="-300889" b="-30281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49470510"/>
                      </a:ext>
                    </a:extLst>
                  </a:tr>
                  <a:tr h="42656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22" t="-408571" r="-300889" b="-20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0.62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2.8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58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41498532"/>
                      </a:ext>
                    </a:extLst>
                  </a:tr>
                  <a:tr h="42656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22" t="-508571" r="-300889" b="-10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2.8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0.6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13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35534483"/>
                      </a:ext>
                    </a:extLst>
                  </a:tr>
                  <a:tr h="42656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3"/>
                          <a:stretch>
                            <a:fillRect l="-222" t="-608571" r="-300889" b="-714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0.93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1.8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/>
                            <a:t>38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642932674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E2F3F-9752-4802-B3E3-3961C77A90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56E6-DF3F-4B84-9178-9082C4AF0A7F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628EEE-8456-48E1-A7AF-7E6822883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30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17624BED-215B-45E2-B08C-CF640B1D90A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86579" y="5490516"/>
                <a:ext cx="11269211" cy="758581"/>
              </a:xfrm>
              <a:prstGeom prst="rect">
                <a:avLst/>
              </a:prstGeom>
            </p:spPr>
            <p:txBody>
              <a:bodyPr vert="horz">
                <a:noAutofit/>
              </a:bodyPr>
              <a:lstStyle>
                <a:lvl1pPr marL="274320" indent="-274320" algn="l" rtl="0" eaLnBrk="1" latinLnBrk="0" hangingPunct="1">
                  <a:spcBef>
                    <a:spcPct val="20000"/>
                  </a:spcBef>
                  <a:buClr>
                    <a:schemeClr val="accent3">
                      <a:lumMod val="50000"/>
                    </a:schemeClr>
                  </a:buClr>
                  <a:buSzPct val="95000"/>
                  <a:buFont typeface="Wingdings 2"/>
                  <a:buChar char=""/>
                  <a:defRPr kumimoji="0" sz="2600" kern="120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+mn-cs"/>
                  </a:defRPr>
                </a:lvl1pPr>
                <a:lvl2pPr marL="640080" indent="-246888" algn="l" rtl="0" eaLnBrk="1" latinLnBrk="0" hangingPunct="1">
                  <a:spcBef>
                    <a:spcPct val="20000"/>
                  </a:spcBef>
                  <a:buClr>
                    <a:schemeClr val="accent1">
                      <a:lumMod val="50000"/>
                    </a:schemeClr>
                  </a:buClr>
                  <a:buSzPct val="85000"/>
                  <a:buFont typeface="Wingdings 2"/>
                  <a:buChar char=""/>
                  <a:defRPr kumimoji="0" sz="2400" kern="120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+mn-cs"/>
                  </a:defRPr>
                </a:lvl2pPr>
                <a:lvl3pPr marL="914400" indent="-246888" algn="l" rtl="0" eaLnBrk="1" latinLnBrk="0" hangingPunct="1">
                  <a:spcBef>
                    <a:spcPct val="20000"/>
                  </a:spcBef>
                  <a:buClr>
                    <a:schemeClr val="accent2">
                      <a:lumMod val="50000"/>
                    </a:schemeClr>
                  </a:buClr>
                  <a:buSzPct val="70000"/>
                  <a:buFont typeface="Wingdings 2"/>
                  <a:buChar char=""/>
                  <a:defRPr kumimoji="0" sz="2100" kern="120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+mn-cs"/>
                  </a:defRPr>
                </a:lvl3pPr>
                <a:lvl4pPr marL="1188720" indent="-210312" algn="l" rtl="0" eaLnBrk="1" latinLnBrk="0" hangingPunct="1">
                  <a:spcBef>
                    <a:spcPct val="20000"/>
                  </a:spcBef>
                  <a:buClr>
                    <a:schemeClr val="accent3">
                      <a:lumMod val="50000"/>
                    </a:schemeClr>
                  </a:buClr>
                  <a:buSzPct val="65000"/>
                  <a:buFont typeface="Wingdings 2"/>
                  <a:buChar char=""/>
                  <a:defRPr kumimoji="0" sz="2000" kern="120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+mn-cs"/>
                  </a:defRPr>
                </a:lvl4pPr>
                <a:lvl5pPr marL="1463040" indent="-210312" algn="l" rtl="0" eaLnBrk="1" latinLnBrk="0" hangingPunct="1">
                  <a:spcBef>
                    <a:spcPct val="20000"/>
                  </a:spcBef>
                  <a:buClr>
                    <a:schemeClr val="accent4">
                      <a:lumMod val="75000"/>
                    </a:schemeClr>
                  </a:buClr>
                  <a:buSzPct val="65000"/>
                  <a:buFont typeface="Wingdings 2"/>
                  <a:buChar char=""/>
                  <a:defRPr kumimoji="0" sz="2000" kern="120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+mn-cs"/>
                  </a:defRPr>
                </a:lvl5pPr>
                <a:lvl6pPr marL="1737360" indent="-210312" algn="l" rtl="0" eaLnBrk="1" latinLnBrk="0" hangingPunct="1">
                  <a:spcBef>
                    <a:spcPct val="20000"/>
                  </a:spcBef>
                  <a:buClr>
                    <a:schemeClr val="accent5">
                      <a:lumMod val="50000"/>
                    </a:schemeClr>
                  </a:buClr>
                  <a:buSzPct val="80000"/>
                  <a:buFont typeface="Wingdings 2"/>
                  <a:buChar char="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20240" indent="-182880" algn="l" rtl="0" eaLnBrk="1" latinLnBrk="0" hangingPunct="1">
                  <a:spcBef>
                    <a:spcPct val="20000"/>
                  </a:spcBef>
                  <a:buClr>
                    <a:schemeClr val="accent6">
                      <a:lumMod val="75000"/>
                    </a:schemeClr>
                  </a:buClr>
                  <a:buSzPct val="80000"/>
                  <a:buFont typeface="Wingdings 2"/>
                  <a:buChar char="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94560" indent="-182880" algn="l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Char char="•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6000" indent="0" algn="l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Tx/>
                  <a:buNone/>
                  <a:defRPr kumimoji="0"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200" b="0" dirty="0"/>
                  <a:t>In Mott insulator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𝑁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𝐶𝑢</m:t>
                    </m:r>
                    <m:sSub>
                      <m:sSubPr>
                        <m:ctrlPr>
                          <a:rPr lang="en-US" sz="2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en-US" sz="2200" dirty="0"/>
                  <a:t>, spin relaxation time is 18 fs by magnetic-polaron formation.</a:t>
                </a:r>
              </a:p>
              <a:p>
                <a:endParaRPr lang="en-US" sz="2200" dirty="0"/>
              </a:p>
            </p:txBody>
          </p:sp>
        </mc:Choice>
        <mc:Fallback xmlns=""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17624BED-215B-45E2-B08C-CF640B1D90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579" y="5490516"/>
                <a:ext cx="11269211" cy="758581"/>
              </a:xfrm>
              <a:prstGeom prst="rect">
                <a:avLst/>
              </a:prstGeom>
              <a:blipFill>
                <a:blip r:embed="rId4"/>
                <a:stretch>
                  <a:fillRect l="-433" t="-4839" r="-2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9D7E97BD-08A4-4871-8F86-90D79E1BB4E5}"/>
              </a:ext>
            </a:extLst>
          </p:cNvPr>
          <p:cNvSpPr txBox="1"/>
          <p:nvPr/>
        </p:nvSpPr>
        <p:spPr>
          <a:xfrm>
            <a:off x="3112316" y="6110597"/>
            <a:ext cx="4362275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/>
              <a:t>Miyamoto, T., et al.  </a:t>
            </a:r>
            <a:r>
              <a:rPr lang="en-US" sz="1200" i="1" dirty="0"/>
              <a:t>Nature communications</a:t>
            </a:r>
            <a:r>
              <a:rPr lang="en-US" sz="1200" dirty="0"/>
              <a:t> 9.1 (2018): 3948.</a:t>
            </a:r>
          </a:p>
        </p:txBody>
      </p:sp>
    </p:spTree>
    <p:extLst>
      <p:ext uri="{BB962C8B-B14F-4D97-AF65-F5344CB8AC3E}">
        <p14:creationId xmlns:p14="http://schemas.microsoft.com/office/powerpoint/2010/main" val="283202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FBFE1E3-7DBD-4E63-8713-FEA8550BB0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1752" y="2402379"/>
            <a:ext cx="4222078" cy="31920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63892"/>
            <a:ext cx="10972800" cy="1143000"/>
          </a:xfrm>
        </p:spPr>
        <p:txBody>
          <a:bodyPr/>
          <a:lstStyle/>
          <a:p>
            <a:r>
              <a:rPr lang="en-US" dirty="0"/>
              <a:t>Surfactant effect (1)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836" y="1757029"/>
            <a:ext cx="8642465" cy="4026143"/>
          </a:xfrm>
        </p:spPr>
        <p:txBody>
          <a:bodyPr>
            <a:normAutofit/>
          </a:bodyPr>
          <a:lstStyle/>
          <a:p>
            <a:pPr marL="393192" lvl="1" indent="0">
              <a:buNone/>
            </a:pPr>
            <a:endParaRPr lang="en-US" dirty="0"/>
          </a:p>
          <a:p>
            <a:pPr lvl="1"/>
            <a:r>
              <a:rPr lang="en-US" dirty="0"/>
              <a:t>Technique used in epitaxial growth community</a:t>
            </a:r>
          </a:p>
          <a:p>
            <a:pPr lvl="1"/>
            <a:r>
              <a:rPr lang="en-US" dirty="0"/>
              <a:t>In case of semiconductors, a monolayer of surfactants are used to cover the substrate</a:t>
            </a:r>
          </a:p>
          <a:p>
            <a:pPr lvl="1"/>
            <a:r>
              <a:rPr lang="en-US" dirty="0"/>
              <a:t>Suppress Strain effects</a:t>
            </a:r>
          </a:p>
          <a:p>
            <a:pPr lvl="1"/>
            <a:r>
              <a:rPr lang="en-US" dirty="0"/>
              <a:t>Polarity effects</a:t>
            </a:r>
          </a:p>
          <a:p>
            <a:pPr lvl="1"/>
            <a:r>
              <a:rPr lang="en-US" dirty="0"/>
              <a:t>Modify energetics</a:t>
            </a:r>
          </a:p>
          <a:p>
            <a:pPr lvl="1"/>
            <a:r>
              <a:rPr lang="en-US" dirty="0"/>
              <a:t>Enhance diffusion on the surface and suppress under surfactant layer</a:t>
            </a:r>
          </a:p>
          <a:p>
            <a:pPr lvl="1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A9D1325-6024-4F05-A70F-1D0D20F4C007}"/>
              </a:ext>
            </a:extLst>
          </p:cNvPr>
          <p:cNvSpPr txBox="1"/>
          <p:nvPr/>
        </p:nvSpPr>
        <p:spPr>
          <a:xfrm>
            <a:off x="1775239" y="6549535"/>
            <a:ext cx="91144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Kandel, Daniel, and </a:t>
            </a:r>
            <a:r>
              <a:rPr lang="en-US" sz="1100" dirty="0" err="1"/>
              <a:t>Efthimios</a:t>
            </a:r>
            <a:r>
              <a:rPr lang="en-US" sz="1100" dirty="0"/>
              <a:t> </a:t>
            </a:r>
            <a:r>
              <a:rPr lang="en-US" sz="1100" dirty="0" err="1"/>
              <a:t>Kaxiras</a:t>
            </a:r>
            <a:r>
              <a:rPr lang="en-US" sz="1100" dirty="0"/>
              <a:t>. "The surfactant effect in semiconductor thin film growth." </a:t>
            </a:r>
            <a:r>
              <a:rPr lang="en-US" sz="1100" i="1" dirty="0" err="1"/>
              <a:t>arXiv</a:t>
            </a:r>
            <a:r>
              <a:rPr lang="en-US" sz="1100" i="1" dirty="0"/>
              <a:t> preprint </a:t>
            </a:r>
            <a:r>
              <a:rPr lang="en-US" sz="1100" i="1" dirty="0" err="1"/>
              <a:t>cond</a:t>
            </a:r>
            <a:r>
              <a:rPr lang="en-US" sz="1100" i="1" dirty="0"/>
              <a:t>-mat/9901177</a:t>
            </a:r>
            <a:r>
              <a:rPr lang="en-US" sz="1100" dirty="0"/>
              <a:t> (1999).</a:t>
            </a:r>
          </a:p>
        </p:txBody>
      </p:sp>
    </p:spTree>
    <p:extLst>
      <p:ext uri="{BB962C8B-B14F-4D97-AF65-F5344CB8AC3E}">
        <p14:creationId xmlns:p14="http://schemas.microsoft.com/office/powerpoint/2010/main" val="98300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Surfactant effect (2)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Kinematic Monte Carlo simulations have shown island-edge passivation is important for suppressing islands.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Group V atoms are effective in passivating steps and island edges by forming three strong covalent bonds with neighbors 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56E6-DF3F-4B84-9178-9082C4AF0A7F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32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8D1C0B-CF92-446C-8775-34C5D230CA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631" y="4305993"/>
            <a:ext cx="3504079" cy="10269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02DC2C8-1785-438D-B513-75CBCF306F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885" y="5364666"/>
            <a:ext cx="3500825" cy="8811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A9D1325-6024-4F05-A70F-1D0D20F4C007}"/>
              </a:ext>
            </a:extLst>
          </p:cNvPr>
          <p:cNvSpPr txBox="1"/>
          <p:nvPr/>
        </p:nvSpPr>
        <p:spPr>
          <a:xfrm>
            <a:off x="1766926" y="6459866"/>
            <a:ext cx="91144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Kandel, Daniel, and </a:t>
            </a:r>
            <a:r>
              <a:rPr lang="en-US" sz="1100" dirty="0" err="1"/>
              <a:t>Efthimios</a:t>
            </a:r>
            <a:r>
              <a:rPr lang="en-US" sz="1100" dirty="0"/>
              <a:t> </a:t>
            </a:r>
            <a:r>
              <a:rPr lang="en-US" sz="1100" dirty="0" err="1"/>
              <a:t>Kaxiras</a:t>
            </a:r>
            <a:r>
              <a:rPr lang="en-US" sz="1100" dirty="0"/>
              <a:t>. "The surfactant effect in semiconductor thin film growth." </a:t>
            </a:r>
            <a:r>
              <a:rPr lang="en-US" sz="1100" i="1" dirty="0" err="1"/>
              <a:t>arXiv</a:t>
            </a:r>
            <a:r>
              <a:rPr lang="en-US" sz="1100" i="1" dirty="0"/>
              <a:t> preprint </a:t>
            </a:r>
            <a:r>
              <a:rPr lang="en-US" sz="1100" i="1" dirty="0" err="1"/>
              <a:t>cond</a:t>
            </a:r>
            <a:r>
              <a:rPr lang="en-US" sz="1100" i="1" dirty="0"/>
              <a:t>-mat/9901177</a:t>
            </a:r>
            <a:r>
              <a:rPr lang="en-US" sz="1100" dirty="0"/>
              <a:t> (1999).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142" y="4238625"/>
            <a:ext cx="4143375" cy="2085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95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5D51C-134D-44B6-BD69-2C7208A6CD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Ionization cross section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4192EC4-40FE-4352-A456-E529FB6C13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5037" y="2302261"/>
            <a:ext cx="5038725" cy="328612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3B5AA-F03A-4AB3-A02A-2EFC0E2E5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56E6-DF3F-4B84-9178-9082C4AF0A7F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A8A586-BAAF-47F5-A38F-F59D4B7C00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6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7C5BCB-47DB-4F72-B3C1-D8015355B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Fermi level as a function of doping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EFD58B-9E08-407A-96BB-CD1AC36C1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56E6-DF3F-4B84-9178-9082C4AF0A7F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082A8F-4052-4F03-ADC7-16E64C655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34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477AA20-BDFE-45B1-9F7A-849C6DD5C4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63979" y="2050455"/>
            <a:ext cx="4242165" cy="4103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80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CA3F8-0FBA-49CF-8AEB-2A505A662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Spin polarization (3)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B53DA5-CC84-4482-9C3C-F9C62274E2D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600" y="1935480"/>
                <a:ext cx="6124575" cy="4389120"/>
              </a:xfrm>
            </p:spPr>
            <p:txBody>
              <a:bodyPr>
                <a:normAutofit fontScale="77500" lnSpcReduction="20000"/>
              </a:bodyPr>
              <a:lstStyle/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Experimentally, spin polarization is measured as ~35 % due to spin relaxation during transport.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1+</m:t>
                        </m:r>
                        <m:f>
                          <m:f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num>
                          <m:den>
                            <m:sSub>
                              <m:sSub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𝜏</m:t>
                                </m:r>
                              </m:e>
                              <m:sub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sub>
                            </m:sSub>
                          </m:den>
                        </m:f>
                      </m:den>
                    </m:f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𝜏</m:t>
                            </m:r>
                          </m:e>
                          <m:sub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𝐵𝐴𝑃</m:t>
                        </m:r>
                        <m: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en-US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𝑇𝑒𝑚𝑝𝑒𝑟𝑎𝑡𝑢𝑟𝑒</m:t>
                            </m:r>
                          </m:e>
                        </m:d>
                      </m:e>
                      <m:sup/>
                    </m:sSup>
                  </m:oMath>
                </a14:m>
                <a:endParaRPr lang="en-US" dirty="0">
                  <a:solidFill>
                    <a:schemeClr val="tx1"/>
                  </a:solidFill>
                </a:endParaRP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Exchange interaction between electrons and holes</a:t>
                </a:r>
              </a:p>
              <a:p>
                <a:endParaRPr lang="en-US" dirty="0">
                  <a:solidFill>
                    <a:schemeClr val="tx1"/>
                  </a:solidFill>
                </a:endParaRPr>
              </a:p>
              <a:p>
                <a:r>
                  <a:rPr lang="en-US" dirty="0">
                    <a:solidFill>
                      <a:schemeClr val="tx1"/>
                    </a:solidFill>
                  </a:rPr>
                  <a:t>43% polarization at 110K was measured.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FB53DA5-CC84-4482-9C3C-F9C62274E2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600" y="1935480"/>
                <a:ext cx="6124575" cy="4389120"/>
              </a:xfrm>
              <a:blipFill>
                <a:blip r:embed="rId2"/>
                <a:stretch>
                  <a:fillRect l="-597" r="-1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40E950-8403-4ED2-AA9C-74735FBFE9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56E6-DF3F-4B84-9178-9082C4AF0A7F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FEB65CB-BB1D-4B40-A6B5-0DC29586BC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35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40B16F-4D73-4BAB-AC97-2FF29194180A}"/>
              </a:ext>
            </a:extLst>
          </p:cNvPr>
          <p:cNvSpPr txBox="1"/>
          <p:nvPr/>
        </p:nvSpPr>
        <p:spPr>
          <a:xfrm>
            <a:off x="7770983" y="5769910"/>
            <a:ext cx="3592341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00" dirty="0"/>
              <a:t>Liu et al.  J. Appl. Phys. 122, 035703 (2017)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1F207B7-F2AE-42E1-9DFF-93A8AF6AC4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804" y="2193122"/>
            <a:ext cx="4714596" cy="34297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0EB302-F64D-42E6-87CF-A63966FDFD18}"/>
              </a:ext>
            </a:extLst>
          </p:cNvPr>
          <p:cNvSpPr txBox="1"/>
          <p:nvPr/>
        </p:nvSpPr>
        <p:spPr>
          <a:xfrm>
            <a:off x="2032000" y="5916104"/>
            <a:ext cx="3592341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00" dirty="0"/>
              <a:t>Pierce et al. Rev. Sci. </a:t>
            </a:r>
            <a:r>
              <a:rPr lang="en-US" sz="1300" dirty="0" err="1"/>
              <a:t>Instrum</a:t>
            </a:r>
            <a:r>
              <a:rPr lang="en-US" sz="1300" dirty="0"/>
              <a:t>., 51, 4, 1980</a:t>
            </a:r>
          </a:p>
        </p:txBody>
      </p:sp>
    </p:spTree>
    <p:extLst>
      <p:ext uri="{BB962C8B-B14F-4D97-AF65-F5344CB8AC3E}">
        <p14:creationId xmlns:p14="http://schemas.microsoft.com/office/powerpoint/2010/main" val="205948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146EC-0C01-40E6-A154-7C60C747F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E0537B-4CFC-4583-B7B4-075F1002F50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Spin polarized electron source applications</a:t>
                </a:r>
              </a:p>
              <a:p>
                <a:endParaRPr lang="en-US" dirty="0"/>
              </a:p>
              <a:p>
                <a:r>
                  <a:rPr lang="en-US" dirty="0"/>
                  <a:t>GaAs photocathode and the standard activation method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𝑇𝑒</m:t>
                    </m:r>
                  </m:oMath>
                </a14:m>
                <a:r>
                  <a:rPr lang="en-US" dirty="0"/>
                  <a:t> activation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𝐶𝑠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𝑆𝑏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𝑂</m:t>
                    </m:r>
                  </m:oMath>
                </a14:m>
                <a:r>
                  <a:rPr lang="en-US" dirty="0"/>
                  <a:t> activation</a:t>
                </a:r>
              </a:p>
              <a:p>
                <a:endParaRPr lang="en-US" dirty="0"/>
              </a:p>
              <a:p>
                <a:r>
                  <a:rPr lang="en-US" dirty="0"/>
                  <a:t>Ongoing work</a:t>
                </a:r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8E0537B-4CFC-4583-B7B4-075F1002F5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667" t="-1250" b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7F0C8-9074-455C-8CCA-68E2261E9E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56E6-DF3F-4B84-9178-9082C4AF0A7F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25C5193-5B5B-4694-9320-384FD75F2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986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8AB2730-ADA9-4C56-96AC-4DA3CBDAC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544" y="3911122"/>
            <a:ext cx="4357687" cy="29468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0A87704-D6F0-44A1-9EE3-5CFE6ADC8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456989"/>
            <a:ext cx="4471987" cy="9711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C3A6320-4787-428C-897F-6A49B549A7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375" y="3757693"/>
            <a:ext cx="6296025" cy="150517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8B8CA99-0349-4743-8D60-FEA18FED7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62553"/>
            <a:ext cx="11449455" cy="1143000"/>
          </a:xfrm>
        </p:spPr>
        <p:txBody>
          <a:bodyPr>
            <a:noAutofit/>
          </a:bodyPr>
          <a:lstStyle/>
          <a:p>
            <a:r>
              <a:rPr lang="en-US" sz="4000" dirty="0"/>
              <a:t>Spin polarized electron source application (1)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41FC9-DE99-46B9-B434-EE2CFD501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345112"/>
            <a:ext cx="10972800" cy="4389120"/>
          </a:xfrm>
        </p:spPr>
        <p:txBody>
          <a:bodyPr/>
          <a:lstStyle/>
          <a:p>
            <a:endParaRPr lang="en-US" dirty="0"/>
          </a:p>
          <a:p>
            <a:r>
              <a:rPr lang="en-US" dirty="0"/>
              <a:t>Electron-Ion collider</a:t>
            </a:r>
          </a:p>
          <a:p>
            <a:pPr lvl="1"/>
            <a:r>
              <a:rPr lang="en-US" dirty="0"/>
              <a:t>Deep Inelastic scattering (hadron-lepton scattering)</a:t>
            </a:r>
          </a:p>
          <a:p>
            <a:pPr lvl="2"/>
            <a:r>
              <a:rPr lang="en-US" dirty="0"/>
              <a:t>Contribution of gluons to the total spin of a proton</a:t>
            </a:r>
          </a:p>
          <a:p>
            <a:pPr lvl="2"/>
            <a:r>
              <a:rPr lang="en-US" dirty="0"/>
              <a:t>Spatial distribution of gluons, quarks in nuclei 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FC028-6504-4745-A67A-37924E267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56E6-DF3F-4B84-9178-9082C4AF0A7F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F1B04F-FE7C-4263-A633-7368FA478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5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928B66-D727-48E4-A4C8-D011E6697F66}"/>
              </a:ext>
            </a:extLst>
          </p:cNvPr>
          <p:cNvSpPr txBox="1"/>
          <p:nvPr/>
        </p:nvSpPr>
        <p:spPr>
          <a:xfrm>
            <a:off x="5286375" y="6473359"/>
            <a:ext cx="4381500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00" dirty="0"/>
              <a:t>“The 2015 Long Range Plan for Nuclear Science” Report </a:t>
            </a:r>
          </a:p>
        </p:txBody>
      </p:sp>
    </p:spTree>
    <p:extLst>
      <p:ext uri="{BB962C8B-B14F-4D97-AF65-F5344CB8AC3E}">
        <p14:creationId xmlns:p14="http://schemas.microsoft.com/office/powerpoint/2010/main" val="244678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541FC9-DE99-46B9-B434-EE2CFD501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13939"/>
            <a:ext cx="8534400" cy="476413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Spin polarized low energy electron diffraction (&lt;30 eV)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200" dirty="0"/>
              <a:t>Spin polarized Transmission Electron Microscope (10s - 100s keV)</a:t>
            </a:r>
          </a:p>
          <a:p>
            <a:endParaRPr lang="en-US" sz="1000" dirty="0"/>
          </a:p>
          <a:p>
            <a:r>
              <a:rPr lang="en-US" sz="2300" dirty="0"/>
              <a:t>Spin polarized Photoelectron Microscopy (10s keV)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7FC028-6504-4745-A67A-37924E267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56E6-DF3F-4B84-9178-9082C4AF0A7F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F1B04F-FE7C-4263-A633-7368FA478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6</a:t>
            </a:fld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164D1AD-03EE-4808-A7C4-E2807D6B43F0}"/>
              </a:ext>
            </a:extLst>
          </p:cNvPr>
          <p:cNvSpPr txBox="1">
            <a:spLocks/>
          </p:cNvSpPr>
          <p:nvPr/>
        </p:nvSpPr>
        <p:spPr>
          <a:xfrm>
            <a:off x="609600" y="462553"/>
            <a:ext cx="11449455" cy="1143000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/>
              <a:t>Spin polarized electron source application (2)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4B023E-211A-4EF2-937D-A986D734EE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432" y="2969059"/>
            <a:ext cx="2098833" cy="17609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91640E3-D9A1-4521-945E-B9EC9C853846}"/>
              </a:ext>
            </a:extLst>
          </p:cNvPr>
          <p:cNvSpPr txBox="1"/>
          <p:nvPr/>
        </p:nvSpPr>
        <p:spPr>
          <a:xfrm>
            <a:off x="988705" y="2647076"/>
            <a:ext cx="5418307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00" dirty="0"/>
              <a:t>Co/Ru(0001).  </a:t>
            </a:r>
            <a:r>
              <a:rPr lang="en-US" sz="1300" dirty="0" err="1"/>
              <a:t>N'diaye</a:t>
            </a:r>
            <a:r>
              <a:rPr lang="en-US" sz="1300" dirty="0"/>
              <a:t> et al. Characterization of Materials (2002): 1-14.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5F9F258-C0A2-43F6-98EF-1C02BFDB273A}"/>
              </a:ext>
            </a:extLst>
          </p:cNvPr>
          <p:cNvSpPr txBox="1"/>
          <p:nvPr/>
        </p:nvSpPr>
        <p:spPr>
          <a:xfrm>
            <a:off x="9064704" y="5620561"/>
            <a:ext cx="3093372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00" dirty="0" err="1"/>
              <a:t>Kuwahara</a:t>
            </a:r>
            <a:r>
              <a:rPr lang="en-US" sz="1300" dirty="0"/>
              <a:t> et al. APL 105, 193101 (2014)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080095-86D8-4828-8152-2AF46DF37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9434" y="1858845"/>
            <a:ext cx="2713932" cy="3761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F2BD31-534B-4FF5-864E-E5AD805054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5257" y="3008340"/>
            <a:ext cx="1920629" cy="18679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EE1989E-5B8F-4408-AA0E-0A9278BF2957}"/>
              </a:ext>
            </a:extLst>
          </p:cNvPr>
          <p:cNvSpPr txBox="1"/>
          <p:nvPr/>
        </p:nvSpPr>
        <p:spPr>
          <a:xfrm>
            <a:off x="2725206" y="6063963"/>
            <a:ext cx="5418307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300" dirty="0" err="1"/>
              <a:t>Gloskovskii</a:t>
            </a:r>
            <a:r>
              <a:rPr lang="en-US" sz="1300" dirty="0"/>
              <a:t> et al, J. Phys. D: Appl. Phys. 40 (2007) 1570–1575</a:t>
            </a:r>
          </a:p>
        </p:txBody>
      </p:sp>
    </p:spTree>
    <p:extLst>
      <p:ext uri="{BB962C8B-B14F-4D97-AF65-F5344CB8AC3E}">
        <p14:creationId xmlns:p14="http://schemas.microsoft.com/office/powerpoint/2010/main" val="73027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F57BC1-13E6-49E3-A721-3749946CA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GaAs photocathode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D81E1D-CACC-44C9-B405-132F92D4145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09599" y="2133600"/>
                <a:ext cx="6657975" cy="4191000"/>
              </a:xfrm>
            </p:spPr>
            <p:txBody>
              <a:bodyPr>
                <a:normAutofit fontScale="92500" lnSpcReduction="20000"/>
              </a:bodyPr>
              <a:lstStyle/>
              <a:p>
                <a:endParaRPr lang="en-US" dirty="0"/>
              </a:p>
              <a:p>
                <a:r>
                  <a:rPr lang="en-US" dirty="0"/>
                  <a:t>At Γ valley, circularly polarized light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±ℏ</m:t>
                    </m:r>
                  </m:oMath>
                </a14:m>
                <a:r>
                  <a:rPr lang="en-US" dirty="0"/>
                  <a:t> spin angular momentum) is used to extract spin polarized electrons.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↑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↓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3−1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3+1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=50 %</m:t>
                    </m:r>
                  </m:oMath>
                </a14:m>
                <a:endParaRPr lang="en-US" dirty="0"/>
              </a:p>
              <a:p>
                <a:endParaRPr lang="en-US" dirty="0"/>
              </a:p>
              <a:p>
                <a:r>
                  <a:rPr lang="en-US" dirty="0"/>
                  <a:t>High Quantum Efficiency (QE)</a:t>
                </a:r>
              </a:p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𝑄𝐸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 ≔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>
                            <a:latin typeface="Cambria Math" panose="02040503050406030204" pitchFamily="18" charset="0"/>
                          </a:rPr>
                          <m:t>#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electrons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emitted</m:t>
                        </m:r>
                      </m:num>
                      <m:den>
                        <m:r>
                          <a:rPr lang="en-US">
                            <a:latin typeface="Cambria Math" panose="02040503050406030204" pitchFamily="18" charset="0"/>
                          </a:rPr>
                          <m:t>#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incident</m:t>
                        </m:r>
                        <m:r>
                          <a:rPr lang="en-US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photons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64D81E1D-CACC-44C9-B405-132F92D4145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09599" y="2133600"/>
                <a:ext cx="6657975" cy="4191000"/>
              </a:xfrm>
              <a:blipFill>
                <a:blip r:embed="rId2"/>
                <a:stretch>
                  <a:fillRect l="-9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8CE37-191B-461F-9B85-9007408BE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56E6-DF3F-4B84-9178-9082C4AF0A7F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F88D0D-95F2-4A6A-AE96-C4190D882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AD4A9-ABC0-4FC7-895E-357C982F07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3156" y="1903729"/>
            <a:ext cx="4438037" cy="354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62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CC563D-B0BB-4834-8749-BA2430464A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07864"/>
            <a:ext cx="7105650" cy="307911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46CC9B-34B8-450A-B8C3-82451BA5E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Negative Electron Affinity (NEA)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FB521-91C5-4957-8EA6-9781DF8EE9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56E6-DF3F-4B84-9178-9082C4AF0A7F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C6D4A7-1D0D-4B94-8E7E-0E2E3F9C29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8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AFFFC3-FA95-4373-AE63-1DC7C9B75CAA}"/>
              </a:ext>
            </a:extLst>
          </p:cNvPr>
          <p:cNvSpPr txBox="1"/>
          <p:nvPr/>
        </p:nvSpPr>
        <p:spPr>
          <a:xfrm>
            <a:off x="352425" y="5722179"/>
            <a:ext cx="3829050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Segoe UI" panose="020B0502040204020203" pitchFamily="34" charset="0"/>
              </a:rPr>
              <a:t>Liu et al. J. Appl. Phys. 122, 035703 (2017)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11">
                <a:extLst>
                  <a:ext uri="{FF2B5EF4-FFF2-40B4-BE49-F238E27FC236}">
                    <a16:creationId xmlns:a16="http://schemas.microsoft.com/office/drawing/2014/main" id="{8496ACBC-9CB0-40E8-A12B-6068EE630F6B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65580" y="1932132"/>
                <a:ext cx="4726420" cy="4644159"/>
              </a:xfrm>
              <a:prstGeom prst="rect">
                <a:avLst/>
              </a:prstGeom>
            </p:spPr>
            <p:txBody>
              <a:bodyPr vert="horz">
                <a:normAutofit/>
              </a:bodyPr>
              <a:lstStyle>
                <a:lvl1pPr marL="274320" indent="-274320" algn="l" rtl="0" eaLnBrk="1" latinLnBrk="0" hangingPunct="1">
                  <a:spcBef>
                    <a:spcPct val="20000"/>
                  </a:spcBef>
                  <a:buClr>
                    <a:schemeClr val="accent3">
                      <a:lumMod val="50000"/>
                    </a:schemeClr>
                  </a:buClr>
                  <a:buSzPct val="95000"/>
                  <a:buFont typeface="Wingdings 2"/>
                  <a:buChar char=""/>
                  <a:defRPr kumimoji="0" sz="2600" kern="120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+mn-cs"/>
                  </a:defRPr>
                </a:lvl1pPr>
                <a:lvl2pPr marL="640080" indent="-246888" algn="l" rtl="0" eaLnBrk="1" latinLnBrk="0" hangingPunct="1">
                  <a:spcBef>
                    <a:spcPct val="20000"/>
                  </a:spcBef>
                  <a:buClr>
                    <a:schemeClr val="accent1">
                      <a:lumMod val="50000"/>
                    </a:schemeClr>
                  </a:buClr>
                  <a:buSzPct val="85000"/>
                  <a:buFont typeface="Wingdings 2"/>
                  <a:buChar char=""/>
                  <a:defRPr kumimoji="0" sz="2400" kern="120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+mn-cs"/>
                  </a:defRPr>
                </a:lvl2pPr>
                <a:lvl3pPr marL="914400" indent="-246888" algn="l" rtl="0" eaLnBrk="1" latinLnBrk="0" hangingPunct="1">
                  <a:spcBef>
                    <a:spcPct val="20000"/>
                  </a:spcBef>
                  <a:buClr>
                    <a:schemeClr val="accent2">
                      <a:lumMod val="50000"/>
                    </a:schemeClr>
                  </a:buClr>
                  <a:buSzPct val="70000"/>
                  <a:buFont typeface="Wingdings 2"/>
                  <a:buChar char=""/>
                  <a:defRPr kumimoji="0" sz="2100" kern="120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+mn-cs"/>
                  </a:defRPr>
                </a:lvl3pPr>
                <a:lvl4pPr marL="1188720" indent="-210312" algn="l" rtl="0" eaLnBrk="1" latinLnBrk="0" hangingPunct="1">
                  <a:spcBef>
                    <a:spcPct val="20000"/>
                  </a:spcBef>
                  <a:buClr>
                    <a:schemeClr val="accent3">
                      <a:lumMod val="50000"/>
                    </a:schemeClr>
                  </a:buClr>
                  <a:buSzPct val="65000"/>
                  <a:buFont typeface="Wingdings 2"/>
                  <a:buChar char=""/>
                  <a:defRPr kumimoji="0" sz="2000" kern="120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+mn-cs"/>
                  </a:defRPr>
                </a:lvl4pPr>
                <a:lvl5pPr marL="1463040" indent="-210312" algn="l" rtl="0" eaLnBrk="1" latinLnBrk="0" hangingPunct="1">
                  <a:spcBef>
                    <a:spcPct val="20000"/>
                  </a:spcBef>
                  <a:buClr>
                    <a:schemeClr val="accent4">
                      <a:lumMod val="75000"/>
                    </a:schemeClr>
                  </a:buClr>
                  <a:buSzPct val="65000"/>
                  <a:buFont typeface="Wingdings 2"/>
                  <a:buChar char=""/>
                  <a:defRPr kumimoji="0" sz="2000" kern="1200">
                    <a:solidFill>
                      <a:schemeClr val="tx1"/>
                    </a:solidFill>
                    <a:latin typeface="Segoe UI" panose="020B0502040204020203" pitchFamily="34" charset="0"/>
                    <a:ea typeface="+mn-ea"/>
                    <a:cs typeface="+mn-cs"/>
                  </a:defRPr>
                </a:lvl5pPr>
                <a:lvl6pPr marL="1737360" indent="-210312" algn="l" rtl="0" eaLnBrk="1" latinLnBrk="0" hangingPunct="1">
                  <a:spcBef>
                    <a:spcPct val="20000"/>
                  </a:spcBef>
                  <a:buClr>
                    <a:schemeClr val="accent5">
                      <a:lumMod val="50000"/>
                    </a:schemeClr>
                  </a:buClr>
                  <a:buSzPct val="80000"/>
                  <a:buFont typeface="Wingdings 2"/>
                  <a:buChar char="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920240" indent="-182880" algn="l" rtl="0" eaLnBrk="1" latinLnBrk="0" hangingPunct="1">
                  <a:spcBef>
                    <a:spcPct val="20000"/>
                  </a:spcBef>
                  <a:buClr>
                    <a:schemeClr val="accent6">
                      <a:lumMod val="75000"/>
                    </a:schemeClr>
                  </a:buClr>
                  <a:buSzPct val="80000"/>
                  <a:buFont typeface="Wingdings 2"/>
                  <a:buChar char=""/>
                  <a:defRPr kumimoji="0" sz="16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94560" indent="-182880" algn="l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Char char="•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286000" indent="0" algn="l" rtl="0" eaLnBrk="1" latinLnBrk="0" hangingPunct="1">
                  <a:spcBef>
                    <a:spcPct val="20000"/>
                  </a:spcBef>
                  <a:buClr>
                    <a:schemeClr val="tx2"/>
                  </a:buClr>
                  <a:buFontTx/>
                  <a:buNone/>
                  <a:defRPr kumimoji="0" sz="14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 dirty="0"/>
              </a:p>
              <a:p>
                <a:r>
                  <a:rPr lang="en-US" dirty="0"/>
                  <a:t>NEA activation is required for spin-polarized photoemission of GaAs photocathode.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𝐶𝑠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𝑁𝐹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𝐶𝑠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+ 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are commonly used.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Content Placeholder 11">
                <a:extLst>
                  <a:ext uri="{FF2B5EF4-FFF2-40B4-BE49-F238E27FC236}">
                    <a16:creationId xmlns:a16="http://schemas.microsoft.com/office/drawing/2014/main" id="{8496ACBC-9CB0-40E8-A12B-6068EE630F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5580" y="1932132"/>
                <a:ext cx="4726420" cy="4644159"/>
              </a:xfrm>
              <a:prstGeom prst="rect">
                <a:avLst/>
              </a:prstGeom>
              <a:blipFill>
                <a:blip r:embed="rId3"/>
                <a:stretch>
                  <a:fillRect l="-1677" r="-37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27887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EA39E-D799-4954-9D76-608F844C12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300" y="567564"/>
            <a:ext cx="10972800" cy="1143000"/>
          </a:xfrm>
        </p:spPr>
        <p:txBody>
          <a:bodyPr/>
          <a:lstStyle/>
          <a:p>
            <a:r>
              <a:rPr lang="en-US" dirty="0"/>
              <a:t>Application Demands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AE78B5-A35C-42A6-B783-42F73CB95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038350"/>
            <a:ext cx="6153150" cy="4286250"/>
          </a:xfrm>
        </p:spPr>
        <p:txBody>
          <a:bodyPr>
            <a:normAutofit/>
          </a:bodyPr>
          <a:lstStyle/>
          <a:p>
            <a:r>
              <a:rPr lang="en-US" dirty="0"/>
              <a:t>Current (~50 mA) </a:t>
            </a:r>
          </a:p>
          <a:p>
            <a:endParaRPr lang="en-US" dirty="0"/>
          </a:p>
          <a:p>
            <a:r>
              <a:rPr lang="en-US" dirty="0"/>
              <a:t>State-of-art charge extraction lifetime (~1000 C) only allows ~10 hours of operational lifetime.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Spin polarization (~80%)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42B600-F8DC-41DE-AB9C-77CAB4DCC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C56E6-DF3F-4B84-9178-9082C4AF0A7F}" type="datetime1">
              <a:rPr lang="en-US" smtClean="0"/>
              <a:t>11/8/2021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923841-FBBB-4EE1-B84E-526FFC1F1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CF334-2D5C-4859-84A6-CA7E6E43FAEB}" type="slidenum">
              <a:rPr lang="en-US" smtClean="0"/>
              <a:t>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08873B-69A7-43A8-8212-4093B4419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0021" y="2710619"/>
            <a:ext cx="5057775" cy="20364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421146B-DC6B-4FF1-AA8B-9E7001AD05E6}"/>
              </a:ext>
            </a:extLst>
          </p:cNvPr>
          <p:cNvSpPr txBox="1"/>
          <p:nvPr/>
        </p:nvSpPr>
        <p:spPr>
          <a:xfrm>
            <a:off x="7359661" y="4750092"/>
            <a:ext cx="4538493" cy="2923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sz="1300" dirty="0" err="1"/>
              <a:t>Grames</a:t>
            </a:r>
            <a:r>
              <a:rPr lang="fr-FR" sz="1300" dirty="0"/>
              <a:t> et al. </a:t>
            </a:r>
            <a:r>
              <a:rPr lang="en-US" sz="1300" dirty="0"/>
              <a:t>Phys. Rev. ST Accel. Beams 14, 043501 (2011)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3D72E01-F684-4EF2-87BC-6BC75E710095}"/>
                  </a:ext>
                </a:extLst>
              </p:cNvPr>
              <p:cNvSpPr/>
              <p:nvPr/>
            </p:nvSpPr>
            <p:spPr>
              <a:xfrm>
                <a:off x="7675418" y="1990144"/>
                <a:ext cx="3906982" cy="5712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000" i="1">
                          <a:latin typeface="Cambria Math" panose="02040503050406030204" pitchFamily="18" charset="0"/>
                        </a:rPr>
                        <m:t>𝑄𝐸</m:t>
                      </m:r>
                      <m:d>
                        <m:dPr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𝑞</m:t>
                          </m:r>
                        </m:e>
                      </m:d>
                      <m:r>
                        <a:rPr lang="en-US" sz="3000" i="1">
                          <a:latin typeface="Cambria Math" panose="02040503050406030204" pitchFamily="18" charset="0"/>
                        </a:rPr>
                        <m:t>~ </m:t>
                      </m:r>
                      <m:sSup>
                        <m:sSupPr>
                          <m:ctrlPr>
                            <a:rPr lang="en-US" sz="3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sz="3000" i="1">
                              <a:latin typeface="Cambria Math" panose="02040503050406030204" pitchFamily="18" charset="0"/>
                            </a:rPr>
                            <m:t>/</m:t>
                          </m:r>
                          <m:sSub>
                            <m:sSubPr>
                              <m:ctrlPr>
                                <a:rPr lang="en-US" sz="3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en-US" sz="3000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US" sz="30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3D72E01-F684-4EF2-87BC-6BC75E7100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5418" y="1990144"/>
                <a:ext cx="3906982" cy="57124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3374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esentation on brainstorming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usiness brainstorming presentation.potx" id="{DE77CA07-3D7A-4CF2-AF02-587F794CB3CB}" vid="{13C2A94F-C0A1-4622-B71C-29A3B00D5E0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Business brainstorming presentation</Template>
  <TotalTime>10679</TotalTime>
  <Words>1661</Words>
  <Application>Microsoft Office PowerPoint</Application>
  <PresentationFormat>Widescreen</PresentationFormat>
  <Paragraphs>342</Paragraphs>
  <Slides>35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4" baseType="lpstr">
      <vt:lpstr>Abadi</vt:lpstr>
      <vt:lpstr>Arial</vt:lpstr>
      <vt:lpstr>Cambria Math</vt:lpstr>
      <vt:lpstr>Century Gothic</vt:lpstr>
      <vt:lpstr>Palatino Linotype</vt:lpstr>
      <vt:lpstr>Segoe UI</vt:lpstr>
      <vt:lpstr>Times New Roman</vt:lpstr>
      <vt:lpstr>Wingdings 2</vt:lpstr>
      <vt:lpstr>Presentation on brainstorming</vt:lpstr>
      <vt:lpstr>Improving lifetime of GaAs photocathodes by activating with Cs, Sb, O</vt:lpstr>
      <vt:lpstr>Improving lifetime of GaAs photocathode by activating with Cs, Sb, O</vt:lpstr>
      <vt:lpstr>Acknowledgment</vt:lpstr>
      <vt:lpstr>Outline</vt:lpstr>
      <vt:lpstr>Spin polarized electron source application (1)</vt:lpstr>
      <vt:lpstr>PowerPoint Presentation</vt:lpstr>
      <vt:lpstr>GaAs photocathode</vt:lpstr>
      <vt:lpstr>Negative Electron Affinity (NEA)</vt:lpstr>
      <vt:lpstr>Application Demands</vt:lpstr>
      <vt:lpstr>Cs_2 Te activation layer</vt:lpstr>
      <vt:lpstr>Cs_2 Te activation layer (2)</vt:lpstr>
      <vt:lpstr>Cs-Te-O growth recipe</vt:lpstr>
      <vt:lpstr>Cs_3 Sb activation layer</vt:lpstr>
      <vt:lpstr>Cs-Sb-O activation</vt:lpstr>
      <vt:lpstr>Thickness variation</vt:lpstr>
      <vt:lpstr>Depolarization</vt:lpstr>
      <vt:lpstr>Superlattice GaAs</vt:lpstr>
      <vt:lpstr>Ongoing work (1)</vt:lpstr>
      <vt:lpstr>Ongoing work (2)</vt:lpstr>
      <vt:lpstr>Conclusion</vt:lpstr>
      <vt:lpstr>Backup slides</vt:lpstr>
      <vt:lpstr>Speculation: Double dipole layer</vt:lpstr>
      <vt:lpstr>Next steps</vt:lpstr>
      <vt:lpstr>Future work</vt:lpstr>
      <vt:lpstr>GaAs photocathode</vt:lpstr>
      <vt:lpstr>Lifetime metric (1)</vt:lpstr>
      <vt:lpstr>Lifetime metric (2)</vt:lpstr>
      <vt:lpstr>Spin polarization</vt:lpstr>
      <vt:lpstr>Polarization</vt:lpstr>
      <vt:lpstr>Possible stoichiometry</vt:lpstr>
      <vt:lpstr>Surfactant effect (1)</vt:lpstr>
      <vt:lpstr>Surfactant effect (2)</vt:lpstr>
      <vt:lpstr>Ionization cross section</vt:lpstr>
      <vt:lpstr>Fermi level as a function of doping</vt:lpstr>
      <vt:lpstr>Spin polarization (3)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Ultrafast laser pulse heating</dc:title>
  <dc:creator>Jai-Kwan Bae</dc:creator>
  <cp:lastModifiedBy>Jai Kwan Bae</cp:lastModifiedBy>
  <cp:revision>663</cp:revision>
  <dcterms:created xsi:type="dcterms:W3CDTF">2017-11-12T19:14:25Z</dcterms:created>
  <dcterms:modified xsi:type="dcterms:W3CDTF">2021-11-08T23:28:24Z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74069100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