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277" r:id="rId3"/>
    <p:sldId id="278" r:id="rId4"/>
    <p:sldId id="279" r:id="rId5"/>
    <p:sldId id="281" r:id="rId6"/>
    <p:sldId id="282" r:id="rId7"/>
    <p:sldId id="285" r:id="rId8"/>
    <p:sldId id="286" r:id="rId9"/>
    <p:sldId id="287" r:id="rId10"/>
    <p:sldId id="289" r:id="rId11"/>
    <p:sldId id="283" r:id="rId12"/>
    <p:sldId id="284" r:id="rId13"/>
    <p:sldId id="288" r:id="rId14"/>
    <p:sldId id="290" r:id="rId15"/>
    <p:sldId id="291" r:id="rId16"/>
    <p:sldId id="293" r:id="rId17"/>
    <p:sldId id="294" r:id="rId18"/>
    <p:sldId id="296" r:id="rId19"/>
    <p:sldId id="295" r:id="rId20"/>
    <p:sldId id="298" r:id="rId21"/>
    <p:sldId id="297" r:id="rId22"/>
    <p:sldId id="273" r:id="rId23"/>
    <p:sldId id="299" r:id="rId24"/>
    <p:sldId id="300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6" userDrawn="1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32" userDrawn="1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000"/>
    <a:srgbClr val="C952D3"/>
    <a:srgbClr val="D2C295"/>
    <a:srgbClr val="981E32"/>
    <a:srgbClr val="FFFFFF"/>
    <a:srgbClr val="C75B12"/>
    <a:srgbClr val="5B8F22"/>
    <a:srgbClr val="A79E70"/>
    <a:srgbClr val="4D4F5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1" autoAdjust="0"/>
    <p:restoredTop sz="94654" autoAdjust="0"/>
  </p:normalViewPr>
  <p:slideViewPr>
    <p:cSldViewPr snapToObjects="1" showGuides="1">
      <p:cViewPr varScale="1">
        <p:scale>
          <a:sx n="106" d="100"/>
          <a:sy n="106" d="100"/>
        </p:scale>
        <p:origin x="1848" y="184"/>
      </p:cViewPr>
      <p:guideLst>
        <p:guide orient="horz" pos="326"/>
        <p:guide orient="horz" pos="1294"/>
        <p:guide orient="horz" pos="3745"/>
        <p:guide orient="horz" pos="3980"/>
        <p:guide orient="horz" pos="1056"/>
        <p:guide orient="horz" pos="1741"/>
        <p:guide orient="horz" pos="4183"/>
        <p:guide orient="horz" pos="566"/>
        <p:guide orient="horz" pos="2832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3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2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066456-EF0B-D24F-A4F0-3596868E663A}"/>
              </a:ext>
            </a:extLst>
          </p:cNvPr>
          <p:cNvSpPr/>
          <p:nvPr userDrawn="1"/>
        </p:nvSpPr>
        <p:spPr>
          <a:xfrm>
            <a:off x="-1800" y="5873956"/>
            <a:ext cx="9158400" cy="984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1" name="logo SLAC">
            <a:extLst>
              <a:ext uri="{FF2B5EF4-FFF2-40B4-BE49-F238E27FC236}">
                <a16:creationId xmlns:a16="http://schemas.microsoft.com/office/drawing/2014/main" id="{0DBE467D-148C-5B4C-A642-2E1FC2E4D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98" y="6196867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F7DD2-5775-0245-ABC2-34327F6289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13" y="6203880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144F4B-B0C3-074D-9289-74D59CB7FB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932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C38B8-FDCA-1A4D-BEC4-8918F8D632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932"/>
            <a:ext cx="8685294" cy="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727E46-616A-E141-8359-61CB1D4158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932"/>
            <a:ext cx="8685294" cy="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211FB6-9DD9-DB4C-9DEC-98DCA954E6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932"/>
            <a:ext cx="8685294" cy="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B06746-7E4A-2741-B5D1-0F0ED1C58F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932"/>
            <a:ext cx="8685294" cy="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ne Dots">
            <a:extLst>
              <a:ext uri="{FF2B5EF4-FFF2-40B4-BE49-F238E27FC236}">
                <a16:creationId xmlns:a16="http://schemas.microsoft.com/office/drawing/2014/main" id="{371D5204-0122-9841-897D-A59EEAA841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QW SRF Gun Development</a:t>
            </a:r>
            <a:br>
              <a:rPr lang="en-CA" dirty="0"/>
            </a:br>
            <a:r>
              <a:rPr lang="en-CA" dirty="0"/>
              <a:t>for LCLS-II-HE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J.W. Lewellen, C. </a:t>
            </a:r>
            <a:r>
              <a:rPr lang="en-CA" dirty="0" err="1"/>
              <a:t>Adolphsen</a:t>
            </a:r>
            <a:r>
              <a:rPr lang="en-CA" dirty="0"/>
              <a:t> and T. Xu for the SRF Gun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0312CB-7315-BE4D-8CAA-45A663DEE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BD1019-C8A6-4E4D-A02B-15ECAE5F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Emittance vs. MTE for LEI*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C927C7-F8F3-0742-93AA-7DD90D5E1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45732"/>
              </p:ext>
            </p:extLst>
          </p:nvPr>
        </p:nvGraphicFramePr>
        <p:xfrm>
          <a:off x="1456545" y="5258946"/>
          <a:ext cx="6230910" cy="103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485">
                  <a:extLst>
                    <a:ext uri="{9D8B030D-6E8A-4147-A177-3AD203B41FA5}">
                      <a16:colId xmlns:a16="http://schemas.microsoft.com/office/drawing/2014/main" val="2032842103"/>
                    </a:ext>
                  </a:extLst>
                </a:gridCol>
                <a:gridCol w="1038485">
                  <a:extLst>
                    <a:ext uri="{9D8B030D-6E8A-4147-A177-3AD203B41FA5}">
                      <a16:colId xmlns:a16="http://schemas.microsoft.com/office/drawing/2014/main" val="3271440623"/>
                    </a:ext>
                  </a:extLst>
                </a:gridCol>
                <a:gridCol w="1038485">
                  <a:extLst>
                    <a:ext uri="{9D8B030D-6E8A-4147-A177-3AD203B41FA5}">
                      <a16:colId xmlns:a16="http://schemas.microsoft.com/office/drawing/2014/main" val="3465055556"/>
                    </a:ext>
                  </a:extLst>
                </a:gridCol>
                <a:gridCol w="1038485">
                  <a:extLst>
                    <a:ext uri="{9D8B030D-6E8A-4147-A177-3AD203B41FA5}">
                      <a16:colId xmlns:a16="http://schemas.microsoft.com/office/drawing/2014/main" val="773822293"/>
                    </a:ext>
                  </a:extLst>
                </a:gridCol>
                <a:gridCol w="1038485">
                  <a:extLst>
                    <a:ext uri="{9D8B030D-6E8A-4147-A177-3AD203B41FA5}">
                      <a16:colId xmlns:a16="http://schemas.microsoft.com/office/drawing/2014/main" val="3420990244"/>
                    </a:ext>
                  </a:extLst>
                </a:gridCol>
                <a:gridCol w="1038485">
                  <a:extLst>
                    <a:ext uri="{9D8B030D-6E8A-4147-A177-3AD203B41FA5}">
                      <a16:colId xmlns:a16="http://schemas.microsoft.com/office/drawing/2014/main" val="2088513657"/>
                    </a:ext>
                  </a:extLst>
                </a:gridCol>
              </a:tblGrid>
              <a:tr h="257338">
                <a:tc>
                  <a:txBody>
                    <a:bodyPr/>
                    <a:lstStyle/>
                    <a:p>
                      <a:r>
                        <a:rPr lang="en-US" sz="1400" dirty="0"/>
                        <a:t>MTE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 </a:t>
                      </a:r>
                      <a:r>
                        <a:rPr lang="en-US" sz="1400" dirty="0" err="1"/>
                        <a:t>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 </a:t>
                      </a:r>
                      <a:r>
                        <a:rPr lang="en-US" sz="1400" dirty="0" err="1"/>
                        <a:t>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50 </a:t>
                      </a:r>
                      <a:r>
                        <a:rPr lang="en-US" sz="1400" dirty="0" err="1"/>
                        <a:t>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 </a:t>
                      </a:r>
                      <a:r>
                        <a:rPr lang="en-US" sz="1400" dirty="0" err="1"/>
                        <a:t>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184 </a:t>
                      </a:r>
                      <a:r>
                        <a:rPr lang="en-US" sz="1400" dirty="0" err="1"/>
                        <a:t>meV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794426"/>
                  </a:ext>
                </a:extLst>
              </a:tr>
              <a:tr h="423998">
                <a:tc>
                  <a:txBody>
                    <a:bodyPr/>
                    <a:lstStyle/>
                    <a:p>
                      <a:r>
                        <a:rPr lang="en-US" sz="1400" dirty="0"/>
                        <a:t>100% emit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0.054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0.069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0.078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0.095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0.115 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354058"/>
                  </a:ext>
                </a:extLst>
              </a:tr>
              <a:tr h="257338">
                <a:tc>
                  <a:txBody>
                    <a:bodyPr/>
                    <a:lstStyle/>
                    <a:p>
                      <a:r>
                        <a:rPr lang="en-US" sz="1400" dirty="0"/>
                        <a:t>95% emit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0.037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0.052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0.059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0.075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0.093 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17747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D05F655-DA3E-C745-836A-C6E1388C85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0599" y="1238814"/>
            <a:ext cx="6696855" cy="3961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FB4FE0-F7EB-4947-A168-09DBA5B72D41}"/>
                  </a:ext>
                </a:extLst>
              </p:cNvPr>
              <p:cNvSpPr txBox="1"/>
              <p:nvPr/>
            </p:nvSpPr>
            <p:spPr>
              <a:xfrm>
                <a:off x="4495800" y="3810000"/>
                <a:ext cx="2981265" cy="5636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𝑡h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FB4FE0-F7EB-4947-A168-09DBA5B72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810000"/>
                <a:ext cx="2981265" cy="563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CF98F0A-553B-A246-AC96-90794673724C}"/>
              </a:ext>
            </a:extLst>
          </p:cNvPr>
          <p:cNvSpPr txBox="1"/>
          <p:nvPr/>
        </p:nvSpPr>
        <p:spPr>
          <a:xfrm>
            <a:off x="0" y="6488668"/>
            <a:ext cx="716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Using 100 </a:t>
            </a:r>
            <a:r>
              <a:rPr lang="en-US" dirty="0" err="1"/>
              <a:t>pC</a:t>
            </a:r>
            <a:r>
              <a:rPr lang="en-US" dirty="0"/>
              <a:t>, 30 MV/m, “complex” injector config, doublet solenoid</a:t>
            </a:r>
          </a:p>
        </p:txBody>
      </p:sp>
    </p:spTree>
    <p:extLst>
      <p:ext uri="{BB962C8B-B14F-4D97-AF65-F5344CB8AC3E}">
        <p14:creationId xmlns:p14="http://schemas.microsoft.com/office/powerpoint/2010/main" val="225882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E011BD-9513-D44B-889F-A8725DEEC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47C4B9-96B6-BA46-A6A7-E377DC8E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selected nominal design parameters…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5CB771-08A8-4E4E-BD21-233893F9B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09722"/>
              </p:ext>
            </p:extLst>
          </p:nvPr>
        </p:nvGraphicFramePr>
        <p:xfrm>
          <a:off x="609600" y="1397000"/>
          <a:ext cx="7945791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158">
                  <a:extLst>
                    <a:ext uri="{9D8B030D-6E8A-4147-A177-3AD203B41FA5}">
                      <a16:colId xmlns:a16="http://schemas.microsoft.com/office/drawing/2014/main" val="520272103"/>
                    </a:ext>
                  </a:extLst>
                </a:gridCol>
                <a:gridCol w="2284415">
                  <a:extLst>
                    <a:ext uri="{9D8B030D-6E8A-4147-A177-3AD203B41FA5}">
                      <a16:colId xmlns:a16="http://schemas.microsoft.com/office/drawing/2014/main" val="2909342287"/>
                    </a:ext>
                  </a:extLst>
                </a:gridCol>
                <a:gridCol w="297967">
                  <a:extLst>
                    <a:ext uri="{9D8B030D-6E8A-4147-A177-3AD203B41FA5}">
                      <a16:colId xmlns:a16="http://schemas.microsoft.com/office/drawing/2014/main" val="2232474027"/>
                    </a:ext>
                  </a:extLst>
                </a:gridCol>
                <a:gridCol w="2185093">
                  <a:extLst>
                    <a:ext uri="{9D8B030D-6E8A-4147-A177-3AD203B41FA5}">
                      <a16:colId xmlns:a16="http://schemas.microsoft.com/office/drawing/2014/main" val="1109235744"/>
                    </a:ext>
                  </a:extLst>
                </a:gridCol>
                <a:gridCol w="1589158">
                  <a:extLst>
                    <a:ext uri="{9D8B030D-6E8A-4147-A177-3AD203B41FA5}">
                      <a16:colId xmlns:a16="http://schemas.microsoft.com/office/drawing/2014/main" val="1755081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76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185.7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Beam exit 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35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Implied TTF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7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K-A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baseline="-25000" dirty="0" err="1"/>
                        <a:t>beam,max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60 </a:t>
                      </a:r>
                      <a:r>
                        <a:rPr lang="en-US" u="none" dirty="0">
                          <a:latin typeface="Symbol" pitchFamily="2" charset="2"/>
                        </a:rPr>
                        <a:t>m</a:t>
                      </a:r>
                      <a:r>
                        <a:rPr lang="en-US" u="none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7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Exit pipe dia.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</a:t>
                      </a:r>
                      <a:r>
                        <a:rPr lang="en-US" baseline="-25000" dirty="0" err="1"/>
                        <a:t>rep,max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0.929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57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</a:t>
                      </a:r>
                      <a:r>
                        <a:rPr lang="en-US" baseline="-25000" dirty="0" err="1"/>
                        <a:t>cath,emit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MV/m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30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</a:t>
                      </a:r>
                      <a:r>
                        <a:rPr lang="en-US" baseline="-25000" dirty="0" err="1"/>
                        <a:t>surf,max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 MV/m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1%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1217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</a:t>
                      </a:r>
                      <a:r>
                        <a:rPr lang="en-US" baseline="-25000" dirty="0" err="1"/>
                        <a:t>peak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E</a:t>
                      </a:r>
                      <a:r>
                        <a:rPr lang="en-US" baseline="-25000" dirty="0" err="1"/>
                        <a:t>cath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 </a:t>
                      </a:r>
                      <a:r>
                        <a:rPr lang="en-US" dirty="0" err="1"/>
                        <a:t>mT</a:t>
                      </a:r>
                      <a:r>
                        <a:rPr lang="en-US" dirty="0"/>
                        <a:t>/(MV/m)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Laser </a:t>
                      </a:r>
                      <a:r>
                        <a:rPr lang="en-US" dirty="0">
                          <a:latin typeface="Symbol" pitchFamily="2" charset="2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visible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2940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Nom. Active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Cathode MTE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184 </a:t>
                      </a:r>
                      <a:r>
                        <a:rPr lang="en-US" dirty="0" err="1"/>
                        <a:t>meV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5417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Cathode lifetime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1 week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92759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Dark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400 </a:t>
                      </a:r>
                      <a:r>
                        <a:rPr lang="en-US" dirty="0" err="1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n-US" baseline="-25000" dirty="0"/>
                        <a:t>emit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 mm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4218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</a:t>
                      </a:r>
                      <a:r>
                        <a:rPr lang="en-US" baseline="-25000" dirty="0" err="1"/>
                        <a:t>emit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(flattop)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– 30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529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82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519D7-CA1F-5041-941D-0A6563DBD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6CAD20-7B7E-A946-A821-6390AC9E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WiFEL</a:t>
            </a:r>
            <a:r>
              <a:rPr lang="en-US" dirty="0"/>
              <a:t> gun cross-section:  a good starting point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5153597-53B9-9E4D-B3C0-7F53C2392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9144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4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D045939-9B91-744A-8FB4-F65D6BB3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79" y="1522705"/>
            <a:ext cx="3960621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23FB9-984B-034E-A7D0-B6AAB312C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E0B76E-C29E-1645-ABDB-CE14A3CA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injector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202A2-7255-5F42-B943-E9FC0ABFD857}"/>
              </a:ext>
            </a:extLst>
          </p:cNvPr>
          <p:cNvSpPr txBox="1"/>
          <p:nvPr/>
        </p:nvSpPr>
        <p:spPr>
          <a:xfrm>
            <a:off x="108188" y="1250518"/>
            <a:ext cx="533937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Initial studies &amp; optimization on the gun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Beam dynamics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Multipacting</a:t>
            </a:r>
            <a:r>
              <a:rPr lang="en-US" dirty="0"/>
              <a:t>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Cavity field ratios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RF loss optimization, incl. on cathode stalk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Dark current tracking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And integration / optimization with whole injector beamline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219F4-01A1-ED4C-A13A-DFAE8F973C70}"/>
              </a:ext>
            </a:extLst>
          </p:cNvPr>
          <p:cNvSpPr txBox="1"/>
          <p:nvPr/>
        </p:nvSpPr>
        <p:spPr>
          <a:xfrm>
            <a:off x="5567978" y="1316067"/>
            <a:ext cx="24160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Stalk/cavity</a:t>
            </a:r>
          </a:p>
          <a:p>
            <a:r>
              <a:rPr lang="en-US" dirty="0"/>
              <a:t>transition optimization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D31BB31-E2A0-C241-BAEE-3E33B59D9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8" y="3901380"/>
            <a:ext cx="4922682" cy="28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B3F64D-83D3-4F47-9FA3-849B746B743D}"/>
              </a:ext>
            </a:extLst>
          </p:cNvPr>
          <p:cNvSpPr txBox="1"/>
          <p:nvPr/>
        </p:nvSpPr>
        <p:spPr>
          <a:xfrm>
            <a:off x="914400" y="548320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Multipacting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studies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4668438C-8ABF-3149-930B-0142B480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66" y="4223334"/>
            <a:ext cx="3696433" cy="22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D9873E-1DB2-F848-9C76-FDAEE38DEFF3}"/>
              </a:ext>
            </a:extLst>
          </p:cNvPr>
          <p:cNvSpPr txBox="1"/>
          <p:nvPr/>
        </p:nvSpPr>
        <p:spPr>
          <a:xfrm>
            <a:off x="5943600" y="501212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field linearity</a:t>
            </a:r>
          </a:p>
          <a:p>
            <a:r>
              <a:rPr lang="en-US" dirty="0"/>
              <a:t>near cathode</a:t>
            </a:r>
          </a:p>
        </p:txBody>
      </p:sp>
    </p:spTree>
    <p:extLst>
      <p:ext uri="{BB962C8B-B14F-4D97-AF65-F5344CB8AC3E}">
        <p14:creationId xmlns:p14="http://schemas.microsoft.com/office/powerpoint/2010/main" val="422971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A844F-6443-0440-A7E5-C8311709B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BC4ACE-6417-D54A-90CE-DDEFC0D3D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MSU/FRIB – LCLS-II-HE SRF Gun Project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638E6-4373-7145-9918-91FC1F7BB04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MSU/FRIB – Tremendous experience in this frequency range: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RF structure design, fabrication, commissioning, esp. quarter- and half-wave resonators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Cryomodule design, fabrication,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Partnering with Argonne, HZDR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Quasi-“build to spec” effort to develop the LEI QW SRF gun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beam gap region fixed (e.g. same fields)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Try to set requirements on “what” more than “how”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Collaborative work to confirm design choices</a:t>
            </a:r>
          </a:p>
        </p:txBody>
      </p:sp>
    </p:spTree>
    <p:extLst>
      <p:ext uri="{BB962C8B-B14F-4D97-AF65-F5344CB8AC3E}">
        <p14:creationId xmlns:p14="http://schemas.microsoft.com/office/powerpoint/2010/main" val="205825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DFE8BA97-38B1-AA45-BB85-2D550BC2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298697"/>
            <a:ext cx="9096054" cy="42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16FB86-9D4E-4E45-B845-14C66CB3A8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9A38B8-1C8A-2A42-9674-02AD5963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project schedule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9F4F6-BC32-9B44-BF98-633F90C89A88}"/>
              </a:ext>
            </a:extLst>
          </p:cNvPr>
          <p:cNvSpPr txBox="1"/>
          <p:nvPr/>
        </p:nvSpPr>
        <p:spPr>
          <a:xfrm>
            <a:off x="2286000" y="3138919"/>
            <a:ext cx="359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Cathode stalk development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E77B11-55FB-3947-8716-6BE1141A1C02}"/>
              </a:ext>
            </a:extLst>
          </p:cNvPr>
          <p:cNvSpPr txBox="1"/>
          <p:nvPr/>
        </p:nvSpPr>
        <p:spPr>
          <a:xfrm>
            <a:off x="2057400" y="4625761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 &amp; CM</a:t>
            </a:r>
          </a:p>
          <a:p>
            <a:r>
              <a:rPr lang="en-US" dirty="0"/>
              <a:t>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E9F22-2897-144E-A777-88BEE0FA8E53}"/>
              </a:ext>
            </a:extLst>
          </p:cNvPr>
          <p:cNvSpPr txBox="1"/>
          <p:nvPr/>
        </p:nvSpPr>
        <p:spPr>
          <a:xfrm>
            <a:off x="2286000" y="5856586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Nominal timeline: 3½ years.</a:t>
            </a:r>
          </a:p>
        </p:txBody>
      </p:sp>
    </p:spTree>
    <p:extLst>
      <p:ext uri="{BB962C8B-B14F-4D97-AF65-F5344CB8AC3E}">
        <p14:creationId xmlns:p14="http://schemas.microsoft.com/office/powerpoint/2010/main" val="281062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6446E265-1607-C442-A190-4F210CEF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298448"/>
            <a:ext cx="9096054" cy="426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16FB86-9D4E-4E45-B845-14C66CB3A8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59035" y="6695937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9A38B8-1C8A-2A42-9674-02AD5963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129092"/>
            <a:ext cx="8103570" cy="358538"/>
          </a:xfrm>
        </p:spPr>
        <p:txBody>
          <a:bodyPr/>
          <a:lstStyle/>
          <a:p>
            <a:r>
              <a:rPr lang="en-US" dirty="0"/>
              <a:t>Some schedule highlights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B5BE5C-2818-5F4B-B277-E91E1878C20F}"/>
              </a:ext>
            </a:extLst>
          </p:cNvPr>
          <p:cNvSpPr/>
          <p:nvPr/>
        </p:nvSpPr>
        <p:spPr>
          <a:xfrm>
            <a:off x="7727739" y="3319209"/>
            <a:ext cx="1045808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CCF3B5-C30F-0143-998A-8FDB97F65B0F}"/>
              </a:ext>
            </a:extLst>
          </p:cNvPr>
          <p:cNvSpPr txBox="1"/>
          <p:nvPr/>
        </p:nvSpPr>
        <p:spPr>
          <a:xfrm>
            <a:off x="7600465" y="5837245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cavity test </a:t>
            </a:r>
          </a:p>
          <a:p>
            <a:r>
              <a:rPr lang="en-US" dirty="0"/>
              <a:t>w/ cathode</a:t>
            </a:r>
          </a:p>
          <a:p>
            <a:r>
              <a:rPr lang="en-US" dirty="0"/>
              <a:t>stalk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F97038-F84E-2644-8C1B-DF5CA8C5ADFA}"/>
              </a:ext>
            </a:extLst>
          </p:cNvPr>
          <p:cNvCxnSpPr>
            <a:cxnSpLocks/>
            <a:stCxn id="21" idx="0"/>
            <a:endCxn id="20" idx="4"/>
          </p:cNvCxnSpPr>
          <p:nvPr/>
        </p:nvCxnSpPr>
        <p:spPr>
          <a:xfrm flipV="1">
            <a:off x="8250643" y="3624009"/>
            <a:ext cx="0" cy="2213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2FA3FF-2F84-E84C-8622-86F3694ACBA7}"/>
              </a:ext>
            </a:extLst>
          </p:cNvPr>
          <p:cNvSpPr txBox="1"/>
          <p:nvPr/>
        </p:nvSpPr>
        <p:spPr>
          <a:xfrm>
            <a:off x="5568555" y="597574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cathodeless</a:t>
            </a:r>
            <a:r>
              <a:rPr lang="en-US" dirty="0"/>
              <a:t>”</a:t>
            </a:r>
          </a:p>
          <a:p>
            <a:r>
              <a:rPr lang="en-US" dirty="0"/>
              <a:t>cavity test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4C32F1-63FA-2543-9388-C4F5CCABF906}"/>
              </a:ext>
            </a:extLst>
          </p:cNvPr>
          <p:cNvCxnSpPr>
            <a:cxnSpLocks/>
            <a:stCxn id="6" idx="0"/>
            <a:endCxn id="32" idx="3"/>
          </p:cNvCxnSpPr>
          <p:nvPr/>
        </p:nvCxnSpPr>
        <p:spPr>
          <a:xfrm flipV="1">
            <a:off x="6353385" y="5270017"/>
            <a:ext cx="890927" cy="70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37E1255-B136-1848-83CC-C175749A155A}"/>
              </a:ext>
            </a:extLst>
          </p:cNvPr>
          <p:cNvSpPr txBox="1"/>
          <p:nvPr/>
        </p:nvSpPr>
        <p:spPr>
          <a:xfrm rot="19425562">
            <a:off x="2543417" y="865996"/>
            <a:ext cx="14500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are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CCA1EC-2C69-114C-8A3A-E9C8729A3F3F}"/>
              </a:ext>
            </a:extLst>
          </p:cNvPr>
          <p:cNvCxnSpPr>
            <a:cxnSpLocks/>
          </p:cNvCxnSpPr>
          <p:nvPr/>
        </p:nvCxnSpPr>
        <p:spPr>
          <a:xfrm>
            <a:off x="2777712" y="1451203"/>
            <a:ext cx="0" cy="4040813"/>
          </a:xfrm>
          <a:prstGeom prst="line">
            <a:avLst/>
          </a:prstGeom>
          <a:ln w="28575">
            <a:solidFill>
              <a:srgbClr val="C952D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39AB31-D80B-FE40-9271-1238784F541B}"/>
              </a:ext>
            </a:extLst>
          </p:cNvPr>
          <p:cNvSpPr txBox="1"/>
          <p:nvPr/>
        </p:nvSpPr>
        <p:spPr>
          <a:xfrm>
            <a:off x="2430255" y="5753264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cathode stalk system bench testing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41893F-BC59-164C-9247-B3EBAE93F063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3268455" y="3075584"/>
            <a:ext cx="920378" cy="267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63B0555-737D-3441-BFBA-B4B48E8A3933}"/>
              </a:ext>
            </a:extLst>
          </p:cNvPr>
          <p:cNvSpPr/>
          <p:nvPr/>
        </p:nvSpPr>
        <p:spPr>
          <a:xfrm>
            <a:off x="7155038" y="5080314"/>
            <a:ext cx="609600" cy="2222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5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FCAA2-BD87-5F4B-A6A5-8C4BEBE70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42" y="4673930"/>
            <a:ext cx="3425188" cy="20587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8A747-E64C-FF49-94EF-771B6FE855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2F7B49-0B14-024A-B4A2-CFDB6046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shape studies @ MSU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675E0-FF48-D14E-9B94-4379E2A655B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Improve manufacturability</a:t>
            </a:r>
          </a:p>
          <a:p>
            <a:r>
              <a:rPr lang="en-US" dirty="0"/>
              <a:t>Maintain or improve </a:t>
            </a:r>
            <a:r>
              <a:rPr lang="en-US" dirty="0" err="1"/>
              <a:t>multipacting</a:t>
            </a:r>
            <a:r>
              <a:rPr lang="en-US" dirty="0"/>
              <a:t> performance</a:t>
            </a:r>
          </a:p>
          <a:p>
            <a:r>
              <a:rPr lang="en-US" dirty="0"/>
              <a:t>Tuner force optimization</a:t>
            </a:r>
          </a:p>
          <a:p>
            <a:r>
              <a:rPr lang="en-US" dirty="0"/>
              <a:t>Stress calculations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DE284FD-615D-9E4B-9447-195B6E068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3" y="3166533"/>
            <a:ext cx="4320327" cy="171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2C9992-1297-0D46-8B78-7939A3025868}"/>
              </a:ext>
            </a:extLst>
          </p:cNvPr>
          <p:cNvSpPr txBox="1"/>
          <p:nvPr/>
        </p:nvSpPr>
        <p:spPr>
          <a:xfrm>
            <a:off x="4159409" y="3114522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gap</a:t>
            </a:r>
          </a:p>
          <a:p>
            <a:r>
              <a:rPr lang="en-US" dirty="0"/>
              <a:t>unaltered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2CC077-A1B4-0E4F-B2EF-8F13F10F9C34}"/>
              </a:ext>
            </a:extLst>
          </p:cNvPr>
          <p:cNvSpPr/>
          <p:nvPr/>
        </p:nvSpPr>
        <p:spPr>
          <a:xfrm>
            <a:off x="2895600" y="4497926"/>
            <a:ext cx="609600" cy="5302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7171D6-809B-A84E-9AF5-35743D836B61}"/>
              </a:ext>
            </a:extLst>
          </p:cNvPr>
          <p:cNvCxnSpPr>
            <a:cxnSpLocks/>
            <a:stCxn id="9" idx="0"/>
            <a:endCxn id="8" idx="1"/>
          </p:cNvCxnSpPr>
          <p:nvPr/>
        </p:nvCxnSpPr>
        <p:spPr>
          <a:xfrm flipV="1">
            <a:off x="3200400" y="3437688"/>
            <a:ext cx="959009" cy="1060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7164D640-024D-DC45-8D7F-414C75D09D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67"/>
          <a:stretch/>
        </p:blipFill>
        <p:spPr>
          <a:xfrm>
            <a:off x="6354655" y="2285999"/>
            <a:ext cx="2821096" cy="35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28EF6E-ACB1-2E45-A28D-C107ADCC51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35DB4-AE59-0B42-B248-9E5B2C26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package design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E6135C1-D910-9E4A-AD50-8B6B46B45911}"/>
              </a:ext>
            </a:extLst>
          </p:cNvPr>
          <p:cNvSpPr txBox="1">
            <a:spLocks/>
          </p:cNvSpPr>
          <p:nvPr/>
        </p:nvSpPr>
        <p:spPr>
          <a:xfrm>
            <a:off x="76200" y="1067100"/>
            <a:ext cx="8990922" cy="30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759ED-DC72-9B40-90EF-327D8600A216}"/>
              </a:ext>
            </a:extLst>
          </p:cNvPr>
          <p:cNvSpPr txBox="1"/>
          <p:nvPr/>
        </p:nvSpPr>
        <p:spPr>
          <a:xfrm>
            <a:off x="-1" y="1380885"/>
            <a:ext cx="4113737" cy="4790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/>
              </a:rPr>
              <a:t>Low emittance: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ea typeface="ＭＳ Ｐゴシック"/>
              </a:rPr>
              <a:t>Doublet design employed to accommodate wider range of cathode gradients (20~30 MV/m)</a:t>
            </a:r>
            <a:endParaRPr lang="en-US" sz="2000" dirty="0">
              <a:ea typeface="ＭＳ Ｐゴシック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Shielding Enhancement: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Two sets of separated shield coils designed to effectively reduce fringe field line radially as well as vertically at expected cavity area &lt; 20 G</a:t>
            </a:r>
            <a:endParaRPr lang="en-US" sz="200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2669D61-0958-BD4A-93CD-A8FCBBDC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940" y="1550631"/>
            <a:ext cx="4556464" cy="4207545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47955D-C9FD-184F-853A-206E85B656C2}"/>
              </a:ext>
            </a:extLst>
          </p:cNvPr>
          <p:cNvSpPr txBox="1"/>
          <p:nvPr/>
        </p:nvSpPr>
        <p:spPr>
          <a:xfrm>
            <a:off x="5707104" y="3220559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1/8” gap at midplane</a:t>
            </a:r>
          </a:p>
        </p:txBody>
      </p:sp>
      <p:sp>
        <p:nvSpPr>
          <p:cNvPr id="10" name="Arrow: Down 31">
            <a:extLst>
              <a:ext uri="{FF2B5EF4-FFF2-40B4-BE49-F238E27FC236}">
                <a16:creationId xmlns:a16="http://schemas.microsoft.com/office/drawing/2014/main" id="{25063774-9123-2E4D-BC1E-0303ADC33A65}"/>
              </a:ext>
            </a:extLst>
          </p:cNvPr>
          <p:cNvSpPr/>
          <p:nvPr/>
        </p:nvSpPr>
        <p:spPr>
          <a:xfrm rot="10800000">
            <a:off x="6284650" y="4932101"/>
            <a:ext cx="104776" cy="576263"/>
          </a:xfrm>
          <a:prstGeom prst="downArrow">
            <a:avLst>
              <a:gd name="adj1" fmla="val 50000"/>
              <a:gd name="adj2" fmla="val 146875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5DC3A-0A7C-044E-9CBB-E97F0FE49C0C}"/>
              </a:ext>
            </a:extLst>
          </p:cNvPr>
          <p:cNvSpPr txBox="1"/>
          <p:nvPr/>
        </p:nvSpPr>
        <p:spPr>
          <a:xfrm>
            <a:off x="5014683" y="54831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Beam direction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91963-5BE1-F749-AA37-CD715C25BF24}"/>
              </a:ext>
            </a:extLst>
          </p:cNvPr>
          <p:cNvSpPr txBox="1"/>
          <p:nvPr/>
        </p:nvSpPr>
        <p:spPr>
          <a:xfrm>
            <a:off x="6062401" y="52213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719940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EED6E2-BA7C-4843-9BF5-D4C7A3D91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F4B9DF-40CC-AA4D-BEE3-E7A49712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into FRIB-type CM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F9E9B-D043-F045-803A-5FD20C94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295400"/>
            <a:ext cx="8534400" cy="5067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B26A81-0E57-8940-B3C7-25BD6300A120}"/>
              </a:ext>
            </a:extLst>
          </p:cNvPr>
          <p:cNvSpPr txBox="1"/>
          <p:nvPr/>
        </p:nvSpPr>
        <p:spPr>
          <a:xfrm>
            <a:off x="118533" y="6510979"/>
            <a:ext cx="8175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(This does not reflect most recent cavity design, but it was easy to grab as an exemplar)</a:t>
            </a:r>
          </a:p>
        </p:txBody>
      </p:sp>
    </p:spTree>
    <p:extLst>
      <p:ext uri="{BB962C8B-B14F-4D97-AF65-F5344CB8AC3E}">
        <p14:creationId xmlns:p14="http://schemas.microsoft.com/office/powerpoint/2010/main" val="217784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BF53AF-88BA-A042-8153-E74E6414B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CF0B9C-985D-084D-AC01-FB17FD34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and 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CD541-2C13-D34B-B8FF-8042CD3C15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614416"/>
          </a:xfrm>
        </p:spPr>
        <p:txBody>
          <a:bodyPr>
            <a:normAutofit/>
          </a:bodyPr>
          <a:lstStyle/>
          <a:p>
            <a:r>
              <a:rPr lang="en-US" sz="1600" u="sng" dirty="0"/>
              <a:t>Work done by and slides stolen from</a:t>
            </a:r>
          </a:p>
          <a:p>
            <a:pPr marL="1433513" indent="-1422400"/>
            <a:r>
              <a:rPr lang="en-US" sz="1600" dirty="0"/>
              <a:t>SLAC: 	C. </a:t>
            </a:r>
            <a:r>
              <a:rPr lang="en-US" sz="1600" dirty="0" err="1"/>
              <a:t>Adolphsen</a:t>
            </a:r>
            <a:r>
              <a:rPr lang="en-US" sz="1600" dirty="0"/>
              <a:t>,, R. </a:t>
            </a:r>
            <a:r>
              <a:rPr lang="en-US" sz="1600"/>
              <a:t>Coy, </a:t>
            </a:r>
            <a:r>
              <a:rPr lang="en-US" sz="1600" dirty="0"/>
              <a:t>J. </a:t>
            </a:r>
            <a:r>
              <a:rPr lang="en-US" sz="1600" dirty="0" err="1"/>
              <a:t>Fuaho</a:t>
            </a:r>
            <a:r>
              <a:rPr lang="en-US" sz="1600" dirty="0"/>
              <a:t>, G. Hays, R. Legg, D. Li, G. </a:t>
            </a:r>
            <a:r>
              <a:rPr lang="en-US" sz="1600" dirty="0" err="1"/>
              <a:t>Lixin</a:t>
            </a:r>
            <a:r>
              <a:rPr lang="en-US" sz="1600" dirty="0"/>
              <a:t>,         C. Mayes, C. Mitchell, M. Murphy, C-K Ng, Y. </a:t>
            </a:r>
            <a:r>
              <a:rPr lang="en-US" sz="1600" dirty="0" err="1"/>
              <a:t>Nosochkov</a:t>
            </a:r>
            <a:r>
              <a:rPr lang="en-US" sz="1600" dirty="0"/>
              <a:t>,                         T. </a:t>
            </a:r>
            <a:r>
              <a:rPr lang="en-US" sz="1600" dirty="0" err="1"/>
              <a:t>Raubenheimer</a:t>
            </a:r>
            <a:r>
              <a:rPr lang="en-US" sz="1600" dirty="0"/>
              <a:t>, M. Ross, M. Santana, X. Wang, M. Woodley, F. Zhou</a:t>
            </a:r>
          </a:p>
          <a:p>
            <a:pPr marL="1433513" indent="-1422400"/>
            <a:r>
              <a:rPr lang="en-US" sz="1600" dirty="0"/>
              <a:t>MSU/FRIB: 	A. Arnold, C. Compton, Y. Choi, W. Hartung, S-h. Kim, S. Lidia, S.J. Miller, J. </a:t>
            </a:r>
            <a:r>
              <a:rPr lang="en-US" sz="1600" dirty="0" err="1"/>
              <a:t>Popielarski</a:t>
            </a:r>
            <a:r>
              <a:rPr lang="en-US" sz="1600" dirty="0"/>
              <a:t>, L. </a:t>
            </a:r>
            <a:r>
              <a:rPr lang="en-US" sz="1600" dirty="0" err="1"/>
              <a:t>Popielarski</a:t>
            </a:r>
            <a:r>
              <a:rPr lang="en-US" sz="1600" dirty="0"/>
              <a:t>, K. Saito, T. Xu</a:t>
            </a:r>
          </a:p>
          <a:p>
            <a:pPr marL="1433513" indent="-1422400"/>
            <a:r>
              <a:rPr lang="en-US" sz="1600" dirty="0"/>
              <a:t>HZDR: 	P. Evtushenko, J. Teichert, R. Xiang</a:t>
            </a:r>
          </a:p>
          <a:p>
            <a:pPr marL="1433513" indent="-1422400"/>
            <a:r>
              <a:rPr lang="en-US" sz="1600" dirty="0"/>
              <a:t>Argonne: 	M. Kelly, P. Piot</a:t>
            </a:r>
          </a:p>
          <a:p>
            <a:endParaRPr lang="en-US" sz="1600" dirty="0"/>
          </a:p>
          <a:p>
            <a:r>
              <a:rPr lang="en-US" sz="1600" dirty="0"/>
              <a:t>Particular thanks to Bruce Dunham and Theo </a:t>
            </a:r>
            <a:r>
              <a:rPr lang="en-US" sz="1600" dirty="0" err="1"/>
              <a:t>Vecchione</a:t>
            </a:r>
            <a:r>
              <a:rPr lang="en-US" sz="1600" dirty="0"/>
              <a:t> for insightful discussions.</a:t>
            </a:r>
          </a:p>
          <a:p>
            <a:endParaRPr lang="en-US" sz="1600" dirty="0"/>
          </a:p>
          <a:p>
            <a:r>
              <a:rPr lang="en-US" sz="1600" u="sng" dirty="0"/>
              <a:t>Caveats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Most of this work was done by other people; mistakes are mine, not theirs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LEI CDR (including parameters therein) should be reviewed by FAC mid-Dec.; all preliminary at this point in time</a:t>
            </a:r>
          </a:p>
        </p:txBody>
      </p:sp>
    </p:spTree>
    <p:extLst>
      <p:ext uri="{BB962C8B-B14F-4D97-AF65-F5344CB8AC3E}">
        <p14:creationId xmlns:p14="http://schemas.microsoft.com/office/powerpoint/2010/main" val="360942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6A86E-EFDC-D743-9A77-58D0099AD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30F7F5-0E6D-8640-9AE6-F0361836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3AC9F-15E8-1849-8D2C-1B4073BD574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MSU/FRIB – LCLS-II-HE SRF gun development effort is off and running, as of 6 October.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Seeing good progress already on multiple fronts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Staged approach provides “separation of problems”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Cathode system bench tested for different aspects (particle-free, RF dissipation and HV isolation)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Cathodeless</a:t>
            </a:r>
            <a:r>
              <a:rPr lang="en-US" dirty="0"/>
              <a:t>” cavity allows verification of performance of the design </a:t>
            </a:r>
            <a:r>
              <a:rPr lang="en-US" i="1" dirty="0"/>
              <a:t>as a cavity</a:t>
            </a:r>
            <a:r>
              <a:rPr lang="en-US" dirty="0"/>
              <a:t>, CM commissioning w/ “simple”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Schedule should have us completing RF testing of SRF gun, sans active cathode, at end of 2025.</a:t>
            </a:r>
          </a:p>
        </p:txBody>
      </p:sp>
    </p:spTree>
    <p:extLst>
      <p:ext uri="{BB962C8B-B14F-4D97-AF65-F5344CB8AC3E}">
        <p14:creationId xmlns:p14="http://schemas.microsoft.com/office/powerpoint/2010/main" val="374354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3223A-7DA2-8D4D-BAA9-2DDC2DE03F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02BF6F-BA75-DE48-866D-FD2FA082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Coda:  what keeps John awake at night?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55B05-4A5F-AA46-A516-264E589C204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Cathode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Historically a real problem for SRF guns; mitigated by having a great, experienced team working the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Cathode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the preferred cathode?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 the preferred cathode usable?  (e.g. field emission)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the cathode and gun survive each other?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… and that brings us right back to this workshop.</a:t>
            </a:r>
          </a:p>
        </p:txBody>
      </p:sp>
    </p:spTree>
    <p:extLst>
      <p:ext uri="{BB962C8B-B14F-4D97-AF65-F5344CB8AC3E}">
        <p14:creationId xmlns:p14="http://schemas.microsoft.com/office/powerpoint/2010/main" val="3720035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9A55A5-C1AC-A54D-BA7E-04D931B150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3" r="6716"/>
          <a:stretch/>
        </p:blipFill>
        <p:spPr>
          <a:xfrm>
            <a:off x="0" y="1"/>
            <a:ext cx="9141295" cy="6857998"/>
          </a:xfrm>
          <a:prstGeom prst="rect">
            <a:avLst/>
          </a:prstGeom>
        </p:spPr>
      </p:pic>
      <p:pic>
        <p:nvPicPr>
          <p:cNvPr id="20" name="Picture Placeholder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16"/>
            <a:ext cx="9138588" cy="68579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4189B5-B37E-B245-85BF-64BDD9E3F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6248400"/>
            <a:ext cx="1066800" cy="315238"/>
          </a:xfrm>
          <a:prstGeom prst="rect">
            <a:avLst/>
          </a:prstGeom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1A7CD9F9-7933-7942-BA5B-F330FFF23380}"/>
              </a:ext>
            </a:extLst>
          </p:cNvPr>
          <p:cNvSpPr/>
          <p:nvPr/>
        </p:nvSpPr>
        <p:spPr>
          <a:xfrm>
            <a:off x="4800600" y="1600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0F67A-412B-BE46-A042-3668EAEB9587}"/>
              </a:ext>
            </a:extLst>
          </p:cNvPr>
          <p:cNvSpPr txBox="1"/>
          <p:nvPr/>
        </p:nvSpPr>
        <p:spPr>
          <a:xfrm>
            <a:off x="3352800" y="123086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home of SRF gun</a:t>
            </a:r>
          </a:p>
        </p:txBody>
      </p:sp>
    </p:spTree>
    <p:extLst>
      <p:ext uri="{BB962C8B-B14F-4D97-AF65-F5344CB8AC3E}">
        <p14:creationId xmlns:p14="http://schemas.microsoft.com/office/powerpoint/2010/main" val="1872902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FD67A3-42AE-D94F-9604-D9C3128D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slide:</a:t>
            </a:r>
            <a:br>
              <a:rPr lang="en-US" dirty="0"/>
            </a:br>
            <a:r>
              <a:rPr lang="en-US" dirty="0"/>
              <a:t>What are we missing?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D172CF-DA40-4646-A6A6-BE570075BE2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development program ends with an RF test of the full gun.</a:t>
            </a:r>
          </a:p>
          <a:p>
            <a:endParaRPr lang="en-US" dirty="0"/>
          </a:p>
          <a:p>
            <a:r>
              <a:rPr lang="en-US" dirty="0"/>
              <a:t>We are currently considering options for beam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2 MeV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Verify gun / cathode compatibility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Dark current, MTE vs. gradient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Scaling with space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70 – 100 MeV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Beam capture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Beam characterization (e.g. emittance, energy spread, peak current; ideally 6d mapping)</a:t>
            </a:r>
          </a:p>
        </p:txBody>
      </p:sp>
    </p:spTree>
    <p:extLst>
      <p:ext uri="{BB962C8B-B14F-4D97-AF65-F5344CB8AC3E}">
        <p14:creationId xmlns:p14="http://schemas.microsoft.com/office/powerpoint/2010/main" val="3710525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B4946-BB76-F84B-A9FF-40AA480A7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E47D8B-C5B6-AB45-9AA1-32CC11CA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Cathode poll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51F93-1258-1041-B7F8-C176E546702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KCsSb</a:t>
            </a:r>
            <a:r>
              <a:rPr lang="en-US" dirty="0"/>
              <a:t> – enter 1</a:t>
            </a:r>
          </a:p>
          <a:p>
            <a:r>
              <a:rPr lang="en-US" dirty="0" err="1"/>
              <a:t>NaKSb</a:t>
            </a:r>
            <a:r>
              <a:rPr lang="en-US" dirty="0"/>
              <a:t> (MTE 35-55 </a:t>
            </a:r>
            <a:r>
              <a:rPr lang="en-US" dirty="0" err="1"/>
              <a:t>meV</a:t>
            </a:r>
            <a:r>
              <a:rPr lang="en-US" dirty="0"/>
              <a:t>) – enter 2</a:t>
            </a:r>
          </a:p>
          <a:p>
            <a:r>
              <a:rPr lang="en-US" dirty="0"/>
              <a:t>Cs3Sb (MTE ~40 </a:t>
            </a:r>
            <a:r>
              <a:rPr lang="en-US" dirty="0" err="1"/>
              <a:t>meV</a:t>
            </a:r>
            <a:r>
              <a:rPr lang="en-US" dirty="0"/>
              <a:t>) – enter 3</a:t>
            </a:r>
          </a:p>
          <a:p>
            <a:r>
              <a:rPr lang="en-US" dirty="0"/>
              <a:t>Oxide (Rb2O, K2O, etc.) – enter 4</a:t>
            </a:r>
          </a:p>
          <a:p>
            <a:r>
              <a:rPr lang="en-US" dirty="0"/>
              <a:t>Other – enter 5</a:t>
            </a:r>
          </a:p>
        </p:txBody>
      </p:sp>
    </p:spTree>
    <p:extLst>
      <p:ext uri="{BB962C8B-B14F-4D97-AF65-F5344CB8AC3E}">
        <p14:creationId xmlns:p14="http://schemas.microsoft.com/office/powerpoint/2010/main" val="385385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033DE-E0F2-7748-9745-A6BEB75687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1D306F-1327-604F-85DB-F24556C8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C9543-5507-8F41-8E55-44222AC893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Walking upstream:</a:t>
            </a:r>
          </a:p>
          <a:p>
            <a:r>
              <a:rPr lang="en-US" dirty="0"/>
              <a:t>	Beam needs for a machine like LCLS-II-HE</a:t>
            </a:r>
          </a:p>
          <a:p>
            <a:endParaRPr lang="en-US" dirty="0"/>
          </a:p>
          <a:p>
            <a:r>
              <a:rPr lang="en-US" dirty="0"/>
              <a:t>Why QW?  Why SRF?</a:t>
            </a:r>
          </a:p>
          <a:p>
            <a:endParaRPr lang="en-US" dirty="0"/>
          </a:p>
          <a:p>
            <a:r>
              <a:rPr lang="en-US" dirty="0"/>
              <a:t>Design parameters for the LCLS-II-HE QW SRF gun</a:t>
            </a:r>
          </a:p>
          <a:p>
            <a:endParaRPr lang="en-US" dirty="0"/>
          </a:p>
          <a:p>
            <a:r>
              <a:rPr lang="en-US" dirty="0"/>
              <a:t>MSU/FRIB/HE collaboration</a:t>
            </a:r>
          </a:p>
          <a:p>
            <a:endParaRPr lang="en-US" dirty="0"/>
          </a:p>
          <a:p>
            <a:r>
              <a:rPr lang="en-US" dirty="0"/>
              <a:t>Schedule</a:t>
            </a:r>
          </a:p>
          <a:p>
            <a:r>
              <a:rPr lang="en-US" dirty="0"/>
              <a:t>Status</a:t>
            </a:r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6537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7590D1-BFAA-6F42-904C-A97304E69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747E6C-9B88-C341-A977-6C005DFF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X-ray source performance…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F16903-5778-9648-B07A-B8974451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958"/>
            <a:ext cx="6902451" cy="48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94BCC8-12A2-1F41-B690-C04D04C14E70}"/>
              </a:ext>
            </a:extLst>
          </p:cNvPr>
          <p:cNvSpPr txBox="1"/>
          <p:nvPr/>
        </p:nvSpPr>
        <p:spPr>
          <a:xfrm>
            <a:off x="6805270" y="34290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LCLS-II injector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A4AADF-DA97-7146-AF70-F0CCC3AA354E}"/>
              </a:ext>
            </a:extLst>
          </p:cNvPr>
          <p:cNvCxnSpPr>
            <a:cxnSpLocks/>
          </p:cNvCxnSpPr>
          <p:nvPr/>
        </p:nvCxnSpPr>
        <p:spPr>
          <a:xfrm flipH="1" flipV="1">
            <a:off x="5943601" y="1828800"/>
            <a:ext cx="861669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ABD0A24-9834-8B46-A7CD-3D194445D0B5}"/>
              </a:ext>
            </a:extLst>
          </p:cNvPr>
          <p:cNvSpPr txBox="1"/>
          <p:nvPr/>
        </p:nvSpPr>
        <p:spPr>
          <a:xfrm>
            <a:off x="6902451" y="2023348"/>
            <a:ext cx="189026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With LCLS-II-HE</a:t>
            </a:r>
          </a:p>
          <a:p>
            <a:r>
              <a:rPr lang="en-US" dirty="0"/>
              <a:t>Low-Emittance</a:t>
            </a:r>
          </a:p>
          <a:p>
            <a:r>
              <a:rPr lang="en-US" dirty="0"/>
              <a:t> Injector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236E1C-1F68-4140-B2BA-3F9CEF8EF77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324600" y="1705514"/>
            <a:ext cx="577851" cy="779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80AF7C3-6264-CE49-92F1-A4D299ED8FAA}"/>
              </a:ext>
            </a:extLst>
          </p:cNvPr>
          <p:cNvSpPr txBox="1"/>
          <p:nvPr/>
        </p:nvSpPr>
        <p:spPr>
          <a:xfrm>
            <a:off x="496741" y="6036406"/>
            <a:ext cx="839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LEI will provide ~50% greater brightness &amp; ~67% higher X-ray energy reach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9F1597-CA6B-B340-8E75-620BE8C067EB}"/>
              </a:ext>
            </a:extLst>
          </p:cNvPr>
          <p:cNvSpPr txBox="1"/>
          <p:nvPr/>
        </p:nvSpPr>
        <p:spPr>
          <a:xfrm>
            <a:off x="6805270" y="431497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~4x lower </a:t>
            </a:r>
          </a:p>
          <a:p>
            <a:r>
              <a:rPr lang="en-US" dirty="0"/>
              <a:t>emittance to move</a:t>
            </a:r>
          </a:p>
          <a:p>
            <a:r>
              <a:rPr lang="en-US" dirty="0"/>
              <a:t>from solid to dashed</a:t>
            </a:r>
          </a:p>
        </p:txBody>
      </p:sp>
    </p:spTree>
    <p:extLst>
      <p:ext uri="{BB962C8B-B14F-4D97-AF65-F5344CB8AC3E}">
        <p14:creationId xmlns:p14="http://schemas.microsoft.com/office/powerpoint/2010/main" val="118849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2DFD52-CFB7-744F-87E3-FBB3A5C67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800FCD-956A-ED46-BE2C-FBCC9459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Emittance Injector (LEI) Cartoon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FB02E-E600-574C-9C03-027C6370B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593"/>
            <a:ext cx="9144000" cy="2690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ABD68-6329-A245-A0E2-C2D0432728FE}"/>
              </a:ext>
            </a:extLst>
          </p:cNvPr>
          <p:cNvSpPr txBox="1"/>
          <p:nvPr/>
        </p:nvSpPr>
        <p:spPr>
          <a:xfrm>
            <a:off x="2589366" y="5791209"/>
            <a:ext cx="25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LCLS-II APEX-type gun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12380-E556-8747-B59C-E614F25C3F51}"/>
              </a:ext>
            </a:extLst>
          </p:cNvPr>
          <p:cNvSpPr txBox="1"/>
          <p:nvPr/>
        </p:nvSpPr>
        <p:spPr>
          <a:xfrm>
            <a:off x="685800" y="5181600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LCLS-II-HE</a:t>
            </a:r>
          </a:p>
          <a:p>
            <a:r>
              <a:rPr lang="en-US" dirty="0"/>
              <a:t>MSU SRF gun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F44412-35BE-D94E-9D58-4A312FA601B9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2712720" y="3733801"/>
            <a:ext cx="1174470" cy="2057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65AA81-2DA2-0343-9B86-FEAE6FFF28AB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685800" y="2895600"/>
            <a:ext cx="836127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86B359-78C2-354F-AE06-217C529A4C67}"/>
              </a:ext>
            </a:extLst>
          </p:cNvPr>
          <p:cNvSpPr txBox="1"/>
          <p:nvPr/>
        </p:nvSpPr>
        <p:spPr>
          <a:xfrm>
            <a:off x="7136161" y="4774406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SLAC</a:t>
            </a:r>
          </a:p>
          <a:p>
            <a:r>
              <a:rPr lang="en-US" dirty="0"/>
              <a:t>tunnel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FF2947-BBA6-3D44-90FA-2A3003B9F317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7391400" y="4114800"/>
            <a:ext cx="568064" cy="659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F2F85D-6839-A546-82BE-6B367F5CB9C0}"/>
              </a:ext>
            </a:extLst>
          </p:cNvPr>
          <p:cNvSpPr txBox="1"/>
          <p:nvPr/>
        </p:nvSpPr>
        <p:spPr>
          <a:xfrm>
            <a:off x="630099" y="143726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tunnel for LEI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9007D1-8EE2-D345-A539-D4AAF236A19F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671410" y="1806594"/>
            <a:ext cx="233590" cy="555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224977-78E1-FA46-89EA-C4A67C7A893F}"/>
              </a:ext>
            </a:extLst>
          </p:cNvPr>
          <p:cNvSpPr txBox="1"/>
          <p:nvPr/>
        </p:nvSpPr>
        <p:spPr>
          <a:xfrm>
            <a:off x="3048000" y="1523999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Dogleg from LEI to main </a:t>
            </a:r>
            <a:r>
              <a:rPr lang="en-US" dirty="0" err="1"/>
              <a:t>linac</a:t>
            </a:r>
            <a:r>
              <a:rPr lang="en-US" dirty="0"/>
              <a:t> tunnel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E93825-28FE-E64B-A254-BF82083C5736}"/>
              </a:ext>
            </a:extLst>
          </p:cNvPr>
          <p:cNvCxnSpPr>
            <a:stCxn id="4" idx="2"/>
          </p:cNvCxnSpPr>
          <p:nvPr/>
        </p:nvCxnSpPr>
        <p:spPr>
          <a:xfrm>
            <a:off x="4999817" y="1893331"/>
            <a:ext cx="105583" cy="1154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91C6E42-54BC-7B4A-936C-6183A1E4B100}"/>
              </a:ext>
            </a:extLst>
          </p:cNvPr>
          <p:cNvSpPr txBox="1"/>
          <p:nvPr/>
        </p:nvSpPr>
        <p:spPr>
          <a:xfrm>
            <a:off x="4373353" y="4858434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100-MeV injection into</a:t>
            </a:r>
          </a:p>
          <a:p>
            <a:r>
              <a:rPr lang="en-US" dirty="0"/>
              <a:t>LCLS-II-HE </a:t>
            </a:r>
            <a:r>
              <a:rPr lang="en-US" dirty="0" err="1"/>
              <a:t>linac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FF2704-F034-0845-B0FC-9504C2CA4DBB}"/>
              </a:ext>
            </a:extLst>
          </p:cNvPr>
          <p:cNvCxnSpPr>
            <a:stCxn id="13" idx="0"/>
          </p:cNvCxnSpPr>
          <p:nvPr/>
        </p:nvCxnSpPr>
        <p:spPr>
          <a:xfrm flipV="1">
            <a:off x="5607024" y="3810000"/>
            <a:ext cx="412776" cy="1048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6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B626B-12A0-6D40-A808-35DDF3B2BA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47E93F-A878-524C-9886-6D39354D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 performance parameters (nominal)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60333C-130D-2F44-AB48-F07BF26B1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21931"/>
              </p:ext>
            </p:extLst>
          </p:nvPr>
        </p:nvGraphicFramePr>
        <p:xfrm>
          <a:off x="0" y="1330552"/>
          <a:ext cx="9144000" cy="4210163"/>
        </p:xfrm>
        <a:graphic>
          <a:graphicData uri="http://schemas.openxmlformats.org/drawingml/2006/table">
            <a:tbl>
              <a:tblPr/>
              <a:tblGrid>
                <a:gridCol w="5170430">
                  <a:extLst>
                    <a:ext uri="{9D8B030D-6E8A-4147-A177-3AD203B41FA5}">
                      <a16:colId xmlns:a16="http://schemas.microsoft.com/office/drawing/2014/main" val="744572288"/>
                    </a:ext>
                  </a:extLst>
                </a:gridCol>
                <a:gridCol w="909611">
                  <a:extLst>
                    <a:ext uri="{9D8B030D-6E8A-4147-A177-3AD203B41FA5}">
                      <a16:colId xmlns:a16="http://schemas.microsoft.com/office/drawing/2014/main" val="1753363326"/>
                    </a:ext>
                  </a:extLst>
                </a:gridCol>
                <a:gridCol w="1005361">
                  <a:extLst>
                    <a:ext uri="{9D8B030D-6E8A-4147-A177-3AD203B41FA5}">
                      <a16:colId xmlns:a16="http://schemas.microsoft.com/office/drawing/2014/main" val="1829870939"/>
                    </a:ext>
                  </a:extLst>
                </a:gridCol>
                <a:gridCol w="1244734">
                  <a:extLst>
                    <a:ext uri="{9D8B030D-6E8A-4147-A177-3AD203B41FA5}">
                      <a16:colId xmlns:a16="http://schemas.microsoft.com/office/drawing/2014/main" val="3920173222"/>
                    </a:ext>
                  </a:extLst>
                </a:gridCol>
                <a:gridCol w="813864">
                  <a:extLst>
                    <a:ext uri="{9D8B030D-6E8A-4147-A177-3AD203B41FA5}">
                      <a16:colId xmlns:a16="http://schemas.microsoft.com/office/drawing/2014/main" val="1706988251"/>
                    </a:ext>
                  </a:extLst>
                </a:gridCol>
              </a:tblGrid>
              <a:tr h="627706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b="1" i="0">
                          <a:effectLst/>
                          <a:latin typeface="Times New Roman" panose="02020603050405020304" pitchFamily="18" charset="0"/>
                        </a:rPr>
                        <a:t>Injector Electron Beam Parameters</a:t>
                      </a:r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03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C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32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603E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dirty="0" err="1">
                          <a:effectLst/>
                          <a:latin typeface="Times New Roman" panose="02020603050405020304" pitchFamily="18" charset="0"/>
                        </a:rPr>
                        <a:t>symbo</a:t>
                      </a:r>
                      <a:r>
                        <a:rPr lang="en-US" sz="18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4400" b="0" i="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0C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F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C3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80F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nominal</a:t>
                      </a:r>
                      <a:endParaRPr lang="en-US" sz="4400" b="0" i="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0F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CC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F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20B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range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4400" b="0" i="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D0CC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E4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CC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906E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>
                          <a:effectLst/>
                          <a:latin typeface="Times New Roman" panose="02020603050405020304" pitchFamily="18" charset="0"/>
                        </a:rPr>
                        <a:t>units</a:t>
                      </a:r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0E4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E4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E4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F09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213030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Final electron energy (operational)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603E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F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603E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1"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  <a:r>
                        <a:rPr lang="en-US" sz="1400" b="0" i="1" baseline="-25000"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0F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B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80F7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0B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6E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20B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95 - 120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06E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9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906E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MeV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09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9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F095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186679"/>
                  </a:ext>
                </a:extLst>
              </a:tr>
              <a:tr h="588475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Electron bunch charge (limited by beam power)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1"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lang="en-US" sz="1400" b="0" i="1" baseline="-25000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0.01 - 0.30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nC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968911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Bunch repetition rate in linac (CW)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1"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sz="1400" b="0" i="1" baseline="-25000"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0.30 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0 - 0.929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MHz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59563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Average electron beam power at Injector end (limit)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1"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en-US" sz="1400" b="0" i="1" baseline="-25000">
                          <a:effectLst/>
                          <a:latin typeface="Times New Roman" panose="02020603050405020304" pitchFamily="18" charset="0"/>
                        </a:rPr>
                        <a:t>av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– 6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kW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105787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Normalized 95% rms transverse slice emittance (nom. charge)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1">
                          <a:effectLst/>
                          <a:latin typeface="Symbol" pitchFamily="2" charset="2"/>
                        </a:rPr>
                        <a:t>ge</a:t>
                      </a:r>
                      <a:r>
                        <a:rPr lang="en-US" sz="1400" b="0" i="0" baseline="-25000">
                          <a:effectLst/>
                          <a:latin typeface="Symbol" pitchFamily="2" charset="2"/>
                        </a:rPr>
                        <a:t>^</a:t>
                      </a:r>
                      <a:r>
                        <a:rPr lang="en-US" sz="1400" b="0" i="1" baseline="-25000">
                          <a:effectLst/>
                          <a:latin typeface="Times New Roman" panose="02020603050405020304" pitchFamily="18" charset="0"/>
                        </a:rPr>
                        <a:t>-s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0.10 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0.05 - 0.3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effectLst/>
                          <a:latin typeface="Symbol" pitchFamily="2" charset="2"/>
                        </a:rPr>
                        <a:t>m</a:t>
                      </a:r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m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639642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Final peak current from Injector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1"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400" b="0" i="1" baseline="-25000">
                          <a:effectLst/>
                          <a:latin typeface="Times New Roman" panose="02020603050405020304" pitchFamily="18" charset="0"/>
                        </a:rPr>
                        <a:t>pk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1 - 50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A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379686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Final rms bunch length from Injector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1">
                          <a:effectLst/>
                          <a:latin typeface="Symbol" pitchFamily="2" charset="2"/>
                        </a:rPr>
                        <a:t>s</a:t>
                      </a:r>
                      <a:r>
                        <a:rPr lang="en-US" sz="1400" b="0" i="1" baseline="-25000">
                          <a:effectLst/>
                          <a:latin typeface="Times New Roman" panose="02020603050405020304" pitchFamily="18" charset="0"/>
                        </a:rPr>
                        <a:t>zf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0.3 - 10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effectLst/>
                          <a:latin typeface="Times New Roman" panose="02020603050405020304" pitchFamily="18" charset="0"/>
                        </a:rPr>
                        <a:t>mm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134265"/>
                  </a:ext>
                </a:extLst>
              </a:tr>
              <a:tr h="392317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b="0" i="0" dirty="0">
                          <a:effectLst/>
                          <a:latin typeface="Times New Roman" panose="02020603050405020304" pitchFamily="18" charset="0"/>
                        </a:rPr>
                        <a:t>Final slice energy spread (rms) from Injector </a:t>
                      </a:r>
                      <a:endParaRPr lang="en-US" sz="4400" b="0" i="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1">
                          <a:effectLst/>
                          <a:latin typeface="Symbol" pitchFamily="2" charset="2"/>
                        </a:rPr>
                        <a:t>s</a:t>
                      </a:r>
                      <a:r>
                        <a:rPr lang="en-US" sz="1400" b="0" i="1" baseline="-25000">
                          <a:effectLst/>
                          <a:latin typeface="Times New Roman" panose="02020603050405020304" pitchFamily="18" charset="0"/>
                        </a:rPr>
                        <a:t>Es</a:t>
                      </a:r>
                      <a:r>
                        <a:rPr lang="en-US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– 5  </a:t>
                      </a:r>
                      <a:endParaRPr lang="en-US" sz="4400" b="0" i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dirty="0">
                          <a:effectLst/>
                          <a:latin typeface="Times New Roman" panose="02020603050405020304" pitchFamily="18" charset="0"/>
                        </a:rPr>
                        <a:t>keV </a:t>
                      </a:r>
                      <a:endParaRPr lang="en-US" sz="4400" b="0" i="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391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C3089A-09CF-4A4B-8764-CCD8BCEA4EDA}"/>
              </a:ext>
            </a:extLst>
          </p:cNvPr>
          <p:cNvSpPr txBox="1"/>
          <p:nvPr/>
        </p:nvSpPr>
        <p:spPr>
          <a:xfrm>
            <a:off x="451822" y="594179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gun needs to provide a beam commensurate with achieving these parameters at 100 MeV</a:t>
            </a:r>
          </a:p>
        </p:txBody>
      </p:sp>
    </p:spTree>
    <p:extLst>
      <p:ext uri="{BB962C8B-B14F-4D97-AF65-F5344CB8AC3E}">
        <p14:creationId xmlns:p14="http://schemas.microsoft.com/office/powerpoint/2010/main" val="5939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918B2C-113B-364B-833D-47B672BD81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CD2920-6642-734A-90DB-2FFFFF2B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increasing beam brightness / </a:t>
            </a:r>
            <a:br>
              <a:rPr lang="en-US" dirty="0"/>
            </a:br>
            <a:r>
              <a:rPr lang="en-US" dirty="0"/>
              <a:t>lowering emittance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009A6-C8B3-E742-A3F9-FC2E2BFD75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Make a better gun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Higher fields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More linear fields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Higher exit beam energy</a:t>
            </a:r>
          </a:p>
          <a:p>
            <a:endParaRPr lang="en-US" sz="3600" dirty="0"/>
          </a:p>
          <a:p>
            <a:r>
              <a:rPr lang="en-US" sz="3600" dirty="0"/>
              <a:t>Cathode with lower MTE</a:t>
            </a:r>
          </a:p>
          <a:p>
            <a:endParaRPr lang="en-US" sz="3600" dirty="0"/>
          </a:p>
          <a:p>
            <a:r>
              <a:rPr lang="en-US" sz="3600" dirty="0"/>
              <a:t>Smaller emission spot</a:t>
            </a:r>
          </a:p>
          <a:p>
            <a:endParaRPr lang="en-US" sz="3600" dirty="0"/>
          </a:p>
          <a:p>
            <a:r>
              <a:rPr lang="en-US" sz="3600" i="1" dirty="0"/>
              <a:t>N.B.:  None of these can take us all the way there.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304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BDED2F-74AD-AD4A-9B15-C8245A1026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75E022-3879-D042-ABDB-2292C349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 are constrained…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D7E01-86D8-CC45-AA03-49E388184F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2635250" cy="5065522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Gun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Must be CW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 long cathode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Achievable gradient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Energy / transit time tradeoffs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Acceptable dark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“zero-MTE” emittance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D950B11-7384-FF49-B06A-1FBB3B19AE09}"/>
              </a:ext>
            </a:extLst>
          </p:cNvPr>
          <p:cNvSpPr txBox="1">
            <a:spLocks/>
          </p:cNvSpPr>
          <p:nvPr/>
        </p:nvSpPr>
        <p:spPr>
          <a:xfrm>
            <a:off x="3124200" y="1252729"/>
            <a:ext cx="2514600" cy="506552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Cathode (at gradient)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Acceptable QE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Reliable / repeatable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Must not poison the gun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Uniform over emission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Useful lifetime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Short response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Acceptable dark current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A6BA437-9B86-8A4E-B736-D1DD9BE89A88}"/>
              </a:ext>
            </a:extLst>
          </p:cNvPr>
          <p:cNvSpPr txBox="1">
            <a:spLocks/>
          </p:cNvSpPr>
          <p:nvPr/>
        </p:nvSpPr>
        <p:spPr>
          <a:xfrm>
            <a:off x="6096000" y="1261874"/>
            <a:ext cx="2667000" cy="50655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Beam Emission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Feasible emission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Reasonable spot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Useful bunch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Useful charge per bunch</a:t>
            </a:r>
          </a:p>
        </p:txBody>
      </p:sp>
    </p:spTree>
    <p:extLst>
      <p:ext uri="{BB962C8B-B14F-4D97-AF65-F5344CB8AC3E}">
        <p14:creationId xmlns:p14="http://schemas.microsoft.com/office/powerpoint/2010/main" val="415934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5B534-6A4E-1745-BAFB-16F27342D5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E54B26-4B33-CC47-8D7E-6EFD68E5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a low-frequency QW SRF gun?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15A678A-A296-3F45-9C2C-6D5D62634335}"/>
              </a:ext>
            </a:extLst>
          </p:cNvPr>
          <p:cNvSpPr txBox="1">
            <a:spLocks/>
          </p:cNvSpPr>
          <p:nvPr/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Gun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Must be CW</a:t>
            </a:r>
          </a:p>
          <a:p>
            <a:pPr marL="800100" lvl="1" indent="-342900"/>
            <a:r>
              <a:rPr lang="en-US" dirty="0"/>
              <a:t>SRF, low frequency </a:t>
            </a:r>
            <a:r>
              <a:rPr lang="en-US" dirty="0">
                <a:sym typeface="Wingdings" pitchFamily="2" charset="2"/>
              </a:rPr>
              <a:t> low RF losses</a:t>
            </a:r>
            <a:endParaRPr lang="en-US" dirty="0"/>
          </a:p>
          <a:p>
            <a:pPr marL="800100" lvl="1" indent="-342900"/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Support long cathode life</a:t>
            </a:r>
          </a:p>
          <a:p>
            <a:pPr marL="800100" lvl="1" indent="-342900"/>
            <a:r>
              <a:rPr lang="en-US" dirty="0"/>
              <a:t>SRF </a:t>
            </a:r>
            <a:r>
              <a:rPr lang="en-US" dirty="0">
                <a:sym typeface="Wingdings" pitchFamily="2" charset="2"/>
              </a:rPr>
              <a:t> intrinsically good vacuum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Achievable gradient</a:t>
            </a:r>
          </a:p>
          <a:p>
            <a:pPr marL="800100" lvl="1" indent="-342900"/>
            <a:r>
              <a:rPr lang="en-US" dirty="0"/>
              <a:t>SRF </a:t>
            </a:r>
            <a:r>
              <a:rPr lang="en-US" dirty="0">
                <a:sym typeface="Wingdings" pitchFamily="2" charset="2"/>
              </a:rPr>
              <a:t> low RF losses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Energy / transit time tradeoffs</a:t>
            </a:r>
          </a:p>
          <a:p>
            <a:pPr marL="800100" lvl="1" indent="-342900"/>
            <a:r>
              <a:rPr lang="en-US" dirty="0"/>
              <a:t>SRF, low frequency </a:t>
            </a:r>
            <a:r>
              <a:rPr lang="en-US" dirty="0">
                <a:sym typeface="Wingdings" pitchFamily="2" charset="2"/>
              </a:rPr>
              <a:t> “DC-like” during beam transit</a:t>
            </a:r>
          </a:p>
          <a:p>
            <a:pPr marL="800100" lvl="1" indent="-342900"/>
            <a:r>
              <a:rPr lang="en-US" dirty="0">
                <a:sym typeface="Wingdings" pitchFamily="2" charset="2"/>
              </a:rPr>
              <a:t>Good “zero-MTE” emittance</a:t>
            </a:r>
            <a:endParaRPr lang="en-US" dirty="0"/>
          </a:p>
          <a:p>
            <a:pPr marL="800100" lvl="1" indent="-342900"/>
            <a:endParaRPr lang="en-US" dirty="0"/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001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standard_2019" id="{0BA39C6A-CC5C-4F28-9FC0-2F710AD7F67C}" vid="{BDBED18F-820E-4B69-9B89-98F1A49B34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ppt_standard_2019</Template>
  <TotalTime>0</TotalTime>
  <Words>1430</Words>
  <Application>Microsoft Macintosh PowerPoint</Application>
  <PresentationFormat>On-screen Show (4:3)</PresentationFormat>
  <Paragraphs>321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Blank</vt:lpstr>
      <vt:lpstr>QW SRF Gun Development for LCLS-II-HE</vt:lpstr>
      <vt:lpstr>Intro and Acknowledgements</vt:lpstr>
      <vt:lpstr>Outline</vt:lpstr>
      <vt:lpstr>Consider X-ray source performance…</vt:lpstr>
      <vt:lpstr>Low Emittance Injector (LEI) Cartoon</vt:lpstr>
      <vt:lpstr>LEI performance parameters (nominal)</vt:lpstr>
      <vt:lpstr>Recipe for increasing beam brightness /  lowering emittance</vt:lpstr>
      <vt:lpstr>But we are constrained…</vt:lpstr>
      <vt:lpstr>So why a low-frequency QW SRF gun?</vt:lpstr>
      <vt:lpstr>Beam Emittance vs. MTE for LEI*</vt:lpstr>
      <vt:lpstr>Some selected nominal design parameters…</vt:lpstr>
      <vt:lpstr>WiFEL gun cross-section:  a good starting point</vt:lpstr>
      <vt:lpstr>Initial injector design</vt:lpstr>
      <vt:lpstr>MSU/FRIB – LCLS-II-HE SRF Gun Project</vt:lpstr>
      <vt:lpstr>Overall project schedule</vt:lpstr>
      <vt:lpstr>Some schedule highlights</vt:lpstr>
      <vt:lpstr>Cavity shape studies @ MSU</vt:lpstr>
      <vt:lpstr>Magnet package design</vt:lpstr>
      <vt:lpstr>Integration into FRIB-type CM</vt:lpstr>
      <vt:lpstr>Wrap-Up</vt:lpstr>
      <vt:lpstr>Coda:  what keeps John awake at night?</vt:lpstr>
      <vt:lpstr>PowerPoint Presentation</vt:lpstr>
      <vt:lpstr>Supplemental slide: What are we missing?</vt:lpstr>
      <vt:lpstr>Cathode poll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2019-09-17T00:16:49Z</dcterms:created>
  <dcterms:modified xsi:type="dcterms:W3CDTF">2021-11-09T16:44:27Z</dcterms:modified>
</cp:coreProperties>
</file>