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10"/>
  </p:notesMasterIdLst>
  <p:sldIdLst>
    <p:sldId id="256" r:id="rId5"/>
    <p:sldId id="262" r:id="rId6"/>
    <p:sldId id="257" r:id="rId7"/>
    <p:sldId id="261"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100" d="100"/>
          <a:sy n="100" d="100"/>
        </p:scale>
        <p:origin x="-990" y="-46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8BC5FE-8AF2-4451-8DD8-0D2268C0EEC6}" type="datetimeFigureOut">
              <a:rPr lang="en-GB" smtClean="0"/>
              <a:t>08/11/2021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121283-EDA4-4DD5-87D5-24A3D4BBDC4F}" type="slidenum">
              <a:rPr lang="en-GB" smtClean="0"/>
              <a:t>‹#›</a:t>
            </a:fld>
            <a:endParaRPr lang="en-GB"/>
          </a:p>
        </p:txBody>
      </p:sp>
    </p:spTree>
    <p:extLst>
      <p:ext uri="{BB962C8B-B14F-4D97-AF65-F5344CB8AC3E}">
        <p14:creationId xmlns:p14="http://schemas.microsoft.com/office/powerpoint/2010/main" val="3002430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7DE999-0D3D-4547-8A15-0C64200013EB}" type="slidenum">
              <a:rPr lang="en-GB" smtClean="0"/>
              <a:t>2</a:t>
            </a:fld>
            <a:endParaRPr lang="en-GB"/>
          </a:p>
        </p:txBody>
      </p:sp>
    </p:spTree>
    <p:extLst>
      <p:ext uri="{BB962C8B-B14F-4D97-AF65-F5344CB8AC3E}">
        <p14:creationId xmlns:p14="http://schemas.microsoft.com/office/powerpoint/2010/main" val="2628904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7DE999-0D3D-4547-8A15-0C64200013EB}" type="slidenum">
              <a:rPr lang="en-GB" smtClean="0"/>
              <a:t>4</a:t>
            </a:fld>
            <a:endParaRPr lang="en-GB"/>
          </a:p>
        </p:txBody>
      </p:sp>
    </p:spTree>
    <p:extLst>
      <p:ext uri="{BB962C8B-B14F-4D97-AF65-F5344CB8AC3E}">
        <p14:creationId xmlns:p14="http://schemas.microsoft.com/office/powerpoint/2010/main" val="2676135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36B217-EF5C-4FB3-94F3-071711833C8D}" type="datetimeFigureOut">
              <a:rPr lang="en-GB" smtClean="0"/>
              <a:t>08/11/2021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4EED2C-2F94-4AA1-8BB6-733FFE40633E}"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36B217-EF5C-4FB3-94F3-071711833C8D}" type="datetimeFigureOut">
              <a:rPr lang="en-GB" smtClean="0"/>
              <a:t>08/11/2021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4EED2C-2F94-4AA1-8BB6-733FFE40633E}"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936B217-EF5C-4FB3-94F3-071711833C8D}" type="datetimeFigureOut">
              <a:rPr lang="en-GB" smtClean="0"/>
              <a:t>08/11/2021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4EED2C-2F94-4AA1-8BB6-733FFE40633E}" type="slidenum">
              <a:rPr lang="en-GB" smtClean="0"/>
              <a:t>‹#›</a:t>
            </a:fld>
            <a:endParaRPr lang="en-GB"/>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8839200" y="1447801"/>
            <a:ext cx="27432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36B217-EF5C-4FB3-94F3-071711833C8D}" type="datetimeFigureOut">
              <a:rPr lang="en-GB" smtClean="0"/>
              <a:t>08/11/2021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4EED2C-2F94-4AA1-8BB6-733FFE40633E}" type="slidenum">
              <a:rPr lang="en-GB" smtClean="0"/>
              <a:t>‹#›</a:t>
            </a:fld>
            <a:endParaRPr lang="en-GB"/>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806325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349242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7479319" y="4074175"/>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36B217-EF5C-4FB3-94F3-071711833C8D}" type="datetimeFigureOut">
              <a:rPr lang="en-GB" smtClean="0"/>
              <a:t>08/11/2021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4EED2C-2F94-4AA1-8BB6-733FFE40633E}"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E936B217-EF5C-4FB3-94F3-071711833C8D}" type="datetimeFigureOut">
              <a:rPr lang="en-GB" smtClean="0"/>
              <a:t>08/11/2021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4EED2C-2F94-4AA1-8BB6-733FFE40633E}" type="slidenum">
              <a:rPr lang="en-GB" smtClean="0"/>
              <a:t>‹#›</a:t>
            </a:fld>
            <a:endParaRPr lang="en-GB"/>
          </a:p>
        </p:txBody>
      </p:sp>
      <p:sp>
        <p:nvSpPr>
          <p:cNvPr id="9" name="Content Placeholder 8"/>
          <p:cNvSpPr>
            <a:spLocks noGrp="1"/>
          </p:cNvSpPr>
          <p:nvPr>
            <p:ph sz="quarter" idx="13"/>
          </p:nvPr>
        </p:nvSpPr>
        <p:spPr>
          <a:xfrm>
            <a:off x="902207" y="2679192"/>
            <a:ext cx="5096256"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2679192"/>
            <a:ext cx="5096256"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03110" y="342900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342900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36B217-EF5C-4FB3-94F3-071711833C8D}" type="datetimeFigureOut">
              <a:rPr lang="en-GB" smtClean="0"/>
              <a:t>08/11/2021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34EED2C-2F94-4AA1-8BB6-733FFE40633E}"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36B217-EF5C-4FB3-94F3-071711833C8D}" type="datetimeFigureOut">
              <a:rPr lang="en-GB" smtClean="0"/>
              <a:t>08/11/2021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34EED2C-2F94-4AA1-8BB6-733FFE40633E}"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E936B217-EF5C-4FB3-94F3-071711833C8D}" type="datetimeFigureOut">
              <a:rPr lang="en-GB" smtClean="0"/>
              <a:t>08/11/2021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34EED2C-2F94-4AA1-8BB6-733FFE40633E}"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936B217-EF5C-4FB3-94F3-071711833C8D}" type="datetimeFigureOut">
              <a:rPr lang="en-GB" smtClean="0"/>
              <a:t>08/11/2021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4EED2C-2F94-4AA1-8BB6-733FFE40633E}" type="slidenum">
              <a:rPr lang="en-GB" smtClean="0"/>
              <a:t>‹#›</a:t>
            </a:fld>
            <a:endParaRPr lang="en-GB"/>
          </a:p>
        </p:txBody>
      </p:sp>
      <p:sp>
        <p:nvSpPr>
          <p:cNvPr id="4" name="Text Placeholder 3"/>
          <p:cNvSpPr>
            <a:spLocks noGrp="1"/>
          </p:cNvSpPr>
          <p:nvPr>
            <p:ph type="body" sz="half" idx="2"/>
          </p:nvPr>
        </p:nvSpPr>
        <p:spPr>
          <a:xfrm>
            <a:off x="1219200" y="3581401"/>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6498874" y="338667"/>
            <a:ext cx="5083527"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491112"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36B217-EF5C-4FB3-94F3-071711833C8D}" type="datetimeFigureOut">
              <a:rPr lang="en-GB" smtClean="0"/>
              <a:t>08/11/2021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4EED2C-2F94-4AA1-8BB6-733FFE40633E}" type="slidenum">
              <a:rPr lang="en-GB" smtClean="0"/>
              <a:t>‹#›</a:t>
            </a:fld>
            <a:endParaRPr lang="en-GB"/>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6884896" y="6250165"/>
            <a:ext cx="5048920" cy="365125"/>
          </a:xfrm>
          <a:prstGeom prst="rect">
            <a:avLst/>
          </a:prstGeom>
        </p:spPr>
        <p:txBody>
          <a:bodyPr vert="horz" lIns="91440" tIns="45720" rIns="91440" bIns="45720" rtlCol="0" anchor="ctr"/>
          <a:lstStyle>
            <a:lvl1pPr algn="r">
              <a:defRPr sz="1000">
                <a:solidFill>
                  <a:schemeClr val="tx2"/>
                </a:solidFill>
              </a:defRPr>
            </a:lvl1pPr>
          </a:lstStyle>
          <a:p>
            <a:fld id="{E936B217-EF5C-4FB3-94F3-071711833C8D}" type="datetimeFigureOut">
              <a:rPr lang="en-GB" smtClean="0"/>
              <a:t>08/11/2021</a:t>
            </a:fld>
            <a:endParaRPr lang="en-GB"/>
          </a:p>
        </p:txBody>
      </p:sp>
      <p:sp>
        <p:nvSpPr>
          <p:cNvPr id="5" name="Footer Placeholder 4"/>
          <p:cNvSpPr>
            <a:spLocks noGrp="1"/>
          </p:cNvSpPr>
          <p:nvPr>
            <p:ph type="ftr" sz="quarter" idx="3"/>
          </p:nvPr>
        </p:nvSpPr>
        <p:spPr>
          <a:xfrm>
            <a:off x="258185" y="6250165"/>
            <a:ext cx="5048921" cy="365125"/>
          </a:xfrm>
          <a:prstGeom prst="rect">
            <a:avLst/>
          </a:prstGeom>
        </p:spPr>
        <p:txBody>
          <a:bodyPr vert="horz" lIns="91440" tIns="45720" rIns="91440" bIns="45720" rtlCol="0" anchor="ctr"/>
          <a:lstStyle>
            <a:lvl1pPr algn="l">
              <a:defRPr sz="1000">
                <a:solidFill>
                  <a:schemeClr val="tx2"/>
                </a:solidFill>
              </a:defRPr>
            </a:lvl1pPr>
          </a:lstStyle>
          <a:p>
            <a:endParaRPr lang="en-GB"/>
          </a:p>
        </p:txBody>
      </p:sp>
      <p:sp>
        <p:nvSpPr>
          <p:cNvPr id="6" name="Slide Number Placeholder 5"/>
          <p:cNvSpPr>
            <a:spLocks noGrp="1"/>
          </p:cNvSpPr>
          <p:nvPr>
            <p:ph type="sldNum" sz="quarter" idx="4"/>
          </p:nvPr>
        </p:nvSpPr>
        <p:spPr>
          <a:xfrm>
            <a:off x="5321451" y="6250164"/>
            <a:ext cx="1549101" cy="365125"/>
          </a:xfrm>
          <a:prstGeom prst="rect">
            <a:avLst/>
          </a:prstGeom>
        </p:spPr>
        <p:txBody>
          <a:bodyPr vert="horz" lIns="91440" tIns="45720" rIns="91440" bIns="45720" rtlCol="0" anchor="ctr"/>
          <a:lstStyle>
            <a:lvl1pPr algn="ctr">
              <a:defRPr sz="1000">
                <a:solidFill>
                  <a:schemeClr val="tx2"/>
                </a:solidFill>
              </a:defRPr>
            </a:lvl1pPr>
          </a:lstStyle>
          <a:p>
            <a:fld id="{034EED2C-2F94-4AA1-8BB6-733FFE40633E}" type="slidenum">
              <a:rPr lang="en-GB" smtClean="0"/>
              <a:t>‹#›</a:t>
            </a:fld>
            <a:endParaRPr lang="en-GB"/>
          </a:p>
        </p:txBody>
      </p:sp>
      <p:sp>
        <p:nvSpPr>
          <p:cNvPr id="3" name="Text Placeholder 2"/>
          <p:cNvSpPr>
            <a:spLocks noGrp="1"/>
          </p:cNvSpPr>
          <p:nvPr>
            <p:ph type="body" idx="1"/>
          </p:nvPr>
        </p:nvSpPr>
        <p:spPr>
          <a:xfrm>
            <a:off x="1162757" y="2675467"/>
            <a:ext cx="9877777"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1212" y="5362264"/>
            <a:ext cx="11634088" cy="12209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itchFamily="18" charset="0"/>
              <a:cs typeface="Times New Roman" pitchFamily="18" charset="0"/>
            </a:endParaRPr>
          </a:p>
        </p:txBody>
      </p:sp>
      <p:sp>
        <p:nvSpPr>
          <p:cNvPr id="2" name="Title 1"/>
          <p:cNvSpPr>
            <a:spLocks noGrp="1"/>
          </p:cNvSpPr>
          <p:nvPr>
            <p:ph type="ctrTitle"/>
          </p:nvPr>
        </p:nvSpPr>
        <p:spPr>
          <a:xfrm>
            <a:off x="926656" y="336665"/>
            <a:ext cx="10363200" cy="1780108"/>
          </a:xfrm>
        </p:spPr>
        <p:txBody>
          <a:bodyPr>
            <a:normAutofit/>
          </a:bodyPr>
          <a:lstStyle/>
          <a:p>
            <a:r>
              <a:rPr lang="en-GB" b="1" cap="small" dirty="0">
                <a:latin typeface="Times New Roman" pitchFamily="18" charset="0"/>
                <a:cs typeface="Times New Roman" pitchFamily="18" charset="0"/>
              </a:rPr>
              <a:t> </a:t>
            </a:r>
            <a:r>
              <a:rPr lang="en-GB" b="1" cap="small" dirty="0" smtClean="0">
                <a:latin typeface="Times New Roman" pitchFamily="18" charset="0"/>
                <a:cs typeface="Times New Roman" pitchFamily="18" charset="0"/>
              </a:rPr>
              <a:t>Performance Characterisation of Multiple Cs-Te Photocathodes</a:t>
            </a:r>
            <a:endParaRPr lang="en-GB" strike="sngStrike"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841056" y="2421836"/>
            <a:ext cx="8534400" cy="2682571"/>
          </a:xfrm>
        </p:spPr>
        <p:txBody>
          <a:bodyPr>
            <a:normAutofit fontScale="92500" lnSpcReduction="10000"/>
          </a:bodyPr>
          <a:lstStyle/>
          <a:p>
            <a:r>
              <a:rPr lang="en-GB" i="1" dirty="0" smtClean="0">
                <a:latin typeface="Times New Roman" pitchFamily="18" charset="0"/>
                <a:cs typeface="Times New Roman" pitchFamily="18" charset="0"/>
              </a:rPr>
              <a:t>L.A.J</a:t>
            </a:r>
            <a:r>
              <a:rPr lang="en-GB" i="1" dirty="0">
                <a:latin typeface="Times New Roman" pitchFamily="18" charset="0"/>
                <a:cs typeface="Times New Roman" pitchFamily="18" charset="0"/>
              </a:rPr>
              <a:t>. </a:t>
            </a:r>
            <a:r>
              <a:rPr lang="en-GB" i="1" dirty="0" smtClean="0">
                <a:latin typeface="Times New Roman" pitchFamily="18" charset="0"/>
                <a:cs typeface="Times New Roman" pitchFamily="18" charset="0"/>
              </a:rPr>
              <a:t>Soomary</a:t>
            </a:r>
            <a:r>
              <a:rPr lang="en-GB" kern="800" baseline="30000" dirty="0" smtClean="0">
                <a:latin typeface="Times New Roman" panose="02020603050405020304" pitchFamily="18" charset="0"/>
                <a:ea typeface="Times New Roman" panose="02020603050405020304" pitchFamily="18" charset="0"/>
                <a:cs typeface="Times New Roman" pitchFamily="18" charset="0"/>
              </a:rPr>
              <a:t>23</a:t>
            </a:r>
            <a:r>
              <a:rPr lang="en-GB" i="1" dirty="0" smtClean="0">
                <a:latin typeface="Times New Roman" pitchFamily="18" charset="0"/>
                <a:cs typeface="Times New Roman" pitchFamily="18" charset="0"/>
              </a:rPr>
              <a:t>, C. Benjamin</a:t>
            </a:r>
            <a:r>
              <a:rPr lang="en-GB" kern="800" baseline="30000" dirty="0" smtClean="0">
                <a:latin typeface="Times New Roman" panose="02020603050405020304" pitchFamily="18" charset="0"/>
                <a:ea typeface="Times New Roman" panose="02020603050405020304" pitchFamily="18" charset="0"/>
                <a:cs typeface="Times New Roman" pitchFamily="18" charset="0"/>
              </a:rPr>
              <a:t>14</a:t>
            </a:r>
            <a:r>
              <a:rPr lang="en-GB" i="1" dirty="0" smtClean="0">
                <a:latin typeface="Times New Roman" pitchFamily="18" charset="0"/>
                <a:cs typeface="Times New Roman" pitchFamily="18" charset="0"/>
              </a:rPr>
              <a:t>, H.M. Churn</a:t>
            </a:r>
            <a:r>
              <a:rPr lang="en-GB" kern="800" baseline="30000" dirty="0" smtClean="0">
                <a:latin typeface="Times New Roman" panose="02020603050405020304" pitchFamily="18" charset="0"/>
                <a:ea typeface="Times New Roman" panose="02020603050405020304" pitchFamily="18" charset="0"/>
                <a:cs typeface="Times New Roman" pitchFamily="18" charset="0"/>
              </a:rPr>
              <a:t>12</a:t>
            </a:r>
            <a:r>
              <a:rPr lang="en-GB" i="1" dirty="0" smtClean="0">
                <a:latin typeface="Times New Roman" pitchFamily="18" charset="0"/>
                <a:cs typeface="Times New Roman" pitchFamily="18" charset="0"/>
              </a:rPr>
              <a:t>, L.B</a:t>
            </a:r>
            <a:r>
              <a:rPr lang="en-GB" i="1" dirty="0">
                <a:latin typeface="Times New Roman" pitchFamily="18" charset="0"/>
                <a:cs typeface="Times New Roman" pitchFamily="18" charset="0"/>
              </a:rPr>
              <a:t>. </a:t>
            </a:r>
            <a:r>
              <a:rPr lang="en-GB" i="1" dirty="0" smtClean="0">
                <a:latin typeface="Times New Roman" pitchFamily="18" charset="0"/>
                <a:cs typeface="Times New Roman" pitchFamily="18" charset="0"/>
              </a:rPr>
              <a:t>Jones</a:t>
            </a:r>
            <a:r>
              <a:rPr lang="en-GB" kern="800" baseline="30000" dirty="0" smtClean="0">
                <a:latin typeface="Times New Roman" panose="02020603050405020304" pitchFamily="18" charset="0"/>
                <a:ea typeface="Times New Roman" panose="02020603050405020304" pitchFamily="18" charset="0"/>
                <a:cs typeface="Times New Roman" pitchFamily="18" charset="0"/>
              </a:rPr>
              <a:t>12</a:t>
            </a:r>
            <a:r>
              <a:rPr lang="en-GB" i="1" dirty="0" smtClean="0">
                <a:latin typeface="Times New Roman" pitchFamily="18" charset="0"/>
                <a:cs typeface="Times New Roman" pitchFamily="18" charset="0"/>
              </a:rPr>
              <a:t>, </a:t>
            </a:r>
            <a:r>
              <a:rPr lang="en-GB" i="1" dirty="0">
                <a:latin typeface="Times New Roman" pitchFamily="18" charset="0"/>
                <a:cs typeface="Times New Roman" pitchFamily="18" charset="0"/>
              </a:rPr>
              <a:t>T.C.Q. </a:t>
            </a:r>
            <a:r>
              <a:rPr lang="en-GB" i="1" dirty="0" smtClean="0">
                <a:latin typeface="Times New Roman" pitchFamily="18" charset="0"/>
                <a:cs typeface="Times New Roman" pitchFamily="18" charset="0"/>
              </a:rPr>
              <a:t>Noakes</a:t>
            </a:r>
            <a:r>
              <a:rPr lang="en-GB" kern="800" baseline="30000" dirty="0" smtClean="0">
                <a:latin typeface="Times New Roman" panose="02020603050405020304" pitchFamily="18" charset="0"/>
                <a:ea typeface="Times New Roman" panose="02020603050405020304" pitchFamily="18" charset="0"/>
                <a:cs typeface="Times New Roman" pitchFamily="18" charset="0"/>
              </a:rPr>
              <a:t>12</a:t>
            </a:r>
            <a:r>
              <a:rPr lang="en-GB" i="1" dirty="0" smtClean="0">
                <a:latin typeface="Times New Roman" pitchFamily="18" charset="0"/>
                <a:cs typeface="Times New Roman" pitchFamily="18" charset="0"/>
              </a:rPr>
              <a:t> </a:t>
            </a:r>
          </a:p>
          <a:p>
            <a:r>
              <a:rPr lang="en-GB" i="1" dirty="0" smtClean="0">
                <a:latin typeface="Times New Roman" pitchFamily="18" charset="0"/>
                <a:cs typeface="Times New Roman" pitchFamily="18" charset="0"/>
              </a:rPr>
              <a:t>H. Panuganti</a:t>
            </a:r>
            <a:r>
              <a:rPr lang="en-GB" kern="800" baseline="30000" dirty="0" smtClean="0">
                <a:latin typeface="Times New Roman" panose="02020603050405020304" pitchFamily="18" charset="0"/>
                <a:cs typeface="Times New Roman" pitchFamily="18" charset="0"/>
              </a:rPr>
              <a:t>5</a:t>
            </a:r>
            <a:r>
              <a:rPr lang="en-GB" i="1" dirty="0" smtClean="0">
                <a:latin typeface="Times New Roman" pitchFamily="18" charset="0"/>
                <a:cs typeface="Times New Roman" pitchFamily="18" charset="0"/>
              </a:rPr>
              <a:t>, V</a:t>
            </a:r>
            <a:r>
              <a:rPr lang="en-GB" i="1" dirty="0">
                <a:latin typeface="Times New Roman" pitchFamily="18" charset="0"/>
                <a:cs typeface="Times New Roman" pitchFamily="18" charset="0"/>
              </a:rPr>
              <a:t>. </a:t>
            </a:r>
            <a:r>
              <a:rPr lang="en-GB" i="1" dirty="0" smtClean="0">
                <a:latin typeface="Times New Roman" pitchFamily="18" charset="0"/>
                <a:cs typeface="Times New Roman" pitchFamily="18" charset="0"/>
              </a:rPr>
              <a:t>Fedosseev</a:t>
            </a:r>
            <a:r>
              <a:rPr lang="en-GB" kern="800" baseline="30000" dirty="0">
                <a:latin typeface="Times New Roman" panose="02020603050405020304" pitchFamily="18" charset="0"/>
                <a:cs typeface="Times New Roman" pitchFamily="18" charset="0"/>
              </a:rPr>
              <a:t>5</a:t>
            </a:r>
            <a:r>
              <a:rPr lang="en-GB" i="1" dirty="0">
                <a:latin typeface="Times New Roman" pitchFamily="18" charset="0"/>
                <a:cs typeface="Times New Roman" pitchFamily="18" charset="0"/>
              </a:rPr>
              <a:t>, E. </a:t>
            </a:r>
            <a:r>
              <a:rPr lang="en-GB" i="1" dirty="0" smtClean="0">
                <a:latin typeface="Times New Roman" pitchFamily="18" charset="0"/>
                <a:cs typeface="Times New Roman" pitchFamily="18" charset="0"/>
              </a:rPr>
              <a:t>Chevallay</a:t>
            </a:r>
            <a:r>
              <a:rPr lang="en-GB" kern="800" baseline="30000" dirty="0">
                <a:latin typeface="Times New Roman" panose="02020603050405020304" pitchFamily="18" charset="0"/>
                <a:cs typeface="Times New Roman" pitchFamily="18" charset="0"/>
              </a:rPr>
              <a:t>5</a:t>
            </a:r>
            <a:r>
              <a:rPr lang="en-GB" i="1" dirty="0" smtClean="0">
                <a:latin typeface="Times New Roman" pitchFamily="18" charset="0"/>
                <a:cs typeface="Times New Roman" pitchFamily="18" charset="0"/>
              </a:rPr>
              <a:t>, E. Granados</a:t>
            </a:r>
            <a:r>
              <a:rPr lang="en-GB" kern="800" baseline="30000" dirty="0">
                <a:latin typeface="Times New Roman" panose="02020603050405020304" pitchFamily="18" charset="0"/>
                <a:cs typeface="Times New Roman" pitchFamily="18" charset="0"/>
              </a:rPr>
              <a:t>5</a:t>
            </a:r>
            <a:r>
              <a:rPr lang="en-GB" i="1" dirty="0" smtClean="0">
                <a:latin typeface="Times New Roman" pitchFamily="18" charset="0"/>
                <a:cs typeface="Times New Roman" pitchFamily="18" charset="0"/>
              </a:rPr>
              <a:t>, M. Himmerlich</a:t>
            </a:r>
            <a:r>
              <a:rPr lang="en-GB" kern="800" baseline="30000" dirty="0" smtClean="0">
                <a:latin typeface="Times New Roman" panose="02020603050405020304" pitchFamily="18" charset="0"/>
                <a:cs typeface="Times New Roman" pitchFamily="18" charset="0"/>
              </a:rPr>
              <a:t>5</a:t>
            </a:r>
            <a:endParaRPr lang="en-GB" i="1" strike="sngStrike" dirty="0">
              <a:solidFill>
                <a:srgbClr val="FF0000"/>
              </a:solidFill>
              <a:latin typeface="Times New Roman" pitchFamily="18" charset="0"/>
              <a:cs typeface="Times New Roman" pitchFamily="18" charset="0"/>
            </a:endParaRPr>
          </a:p>
          <a:p>
            <a:endParaRPr lang="en-GB" i="1" dirty="0">
              <a:latin typeface="Times New Roman" pitchFamily="18" charset="0"/>
              <a:cs typeface="Times New Roman" pitchFamily="18" charset="0"/>
            </a:endParaRPr>
          </a:p>
          <a:p>
            <a:r>
              <a:rPr lang="en-GB" kern="800" baseline="30000" dirty="0">
                <a:latin typeface="Times New Roman" panose="02020603050405020304" pitchFamily="18" charset="0"/>
                <a:ea typeface="Times New Roman" panose="02020603050405020304" pitchFamily="18" charset="0"/>
                <a:cs typeface="Times New Roman" pitchFamily="18" charset="0"/>
              </a:rPr>
              <a:t>1</a:t>
            </a:r>
            <a:r>
              <a:rPr lang="en-GB" i="1" dirty="0" smtClean="0">
                <a:latin typeface="Times New Roman" pitchFamily="18" charset="0"/>
                <a:cs typeface="Times New Roman" pitchFamily="18" charset="0"/>
              </a:rPr>
              <a:t>STFC </a:t>
            </a:r>
            <a:r>
              <a:rPr lang="en-GB" i="1" dirty="0">
                <a:latin typeface="Times New Roman" pitchFamily="18" charset="0"/>
                <a:cs typeface="Times New Roman" pitchFamily="18" charset="0"/>
              </a:rPr>
              <a:t>ASTeC, Daresbury, United Kingdom</a:t>
            </a:r>
          </a:p>
          <a:p>
            <a:r>
              <a:rPr lang="en-GB" kern="800" baseline="30000" dirty="0">
                <a:latin typeface="Times New Roman" panose="02020603050405020304" pitchFamily="18" charset="0"/>
                <a:cs typeface="Times New Roman" pitchFamily="18" charset="0"/>
              </a:rPr>
              <a:t>2</a:t>
            </a:r>
            <a:r>
              <a:rPr lang="en-GB" i="1" dirty="0" smtClean="0">
                <a:latin typeface="Times New Roman" pitchFamily="18" charset="0"/>
                <a:cs typeface="Times New Roman" pitchFamily="18" charset="0"/>
              </a:rPr>
              <a:t>Cockcroft </a:t>
            </a:r>
            <a:r>
              <a:rPr lang="en-GB" i="1" dirty="0">
                <a:latin typeface="Times New Roman" pitchFamily="18" charset="0"/>
                <a:cs typeface="Times New Roman" pitchFamily="18" charset="0"/>
              </a:rPr>
              <a:t>Institute of Accelerator Science, Daresbury, United </a:t>
            </a:r>
            <a:r>
              <a:rPr lang="en-GB" i="1" dirty="0" smtClean="0">
                <a:latin typeface="Times New Roman" pitchFamily="18" charset="0"/>
                <a:cs typeface="Times New Roman" pitchFamily="18" charset="0"/>
              </a:rPr>
              <a:t>Kingdom</a:t>
            </a:r>
          </a:p>
          <a:p>
            <a:r>
              <a:rPr lang="en-GB" kern="800" baseline="30000" dirty="0" smtClean="0">
                <a:latin typeface="Times New Roman" panose="02020603050405020304" pitchFamily="18" charset="0"/>
                <a:cs typeface="Times New Roman" pitchFamily="18" charset="0"/>
              </a:rPr>
              <a:t>3</a:t>
            </a:r>
            <a:r>
              <a:rPr lang="en-GB" i="1" dirty="0" smtClean="0">
                <a:latin typeface="Times New Roman" pitchFamily="18" charset="0"/>
                <a:cs typeface="Times New Roman" pitchFamily="18" charset="0"/>
              </a:rPr>
              <a:t>The </a:t>
            </a:r>
            <a:r>
              <a:rPr lang="en-GB" i="1" dirty="0">
                <a:latin typeface="Times New Roman" pitchFamily="18" charset="0"/>
                <a:cs typeface="Times New Roman" pitchFamily="18" charset="0"/>
              </a:rPr>
              <a:t>University of Liverpool, Liverpool, United </a:t>
            </a:r>
            <a:r>
              <a:rPr lang="en-GB" i="1" dirty="0" smtClean="0">
                <a:latin typeface="Times New Roman" pitchFamily="18" charset="0"/>
                <a:cs typeface="Times New Roman" pitchFamily="18" charset="0"/>
              </a:rPr>
              <a:t>Kingdom</a:t>
            </a:r>
            <a:br>
              <a:rPr lang="en-GB" i="1" dirty="0" smtClean="0">
                <a:latin typeface="Times New Roman" pitchFamily="18" charset="0"/>
                <a:cs typeface="Times New Roman" pitchFamily="18" charset="0"/>
              </a:rPr>
            </a:br>
            <a:r>
              <a:rPr lang="en-GB" kern="800" baseline="30000" dirty="0" smtClean="0">
                <a:latin typeface="Times New Roman" panose="02020603050405020304" pitchFamily="18" charset="0"/>
                <a:cs typeface="Times New Roman" pitchFamily="18" charset="0"/>
              </a:rPr>
              <a:t>4</a:t>
            </a:r>
            <a:r>
              <a:rPr lang="en-GB" i="1" dirty="0" smtClean="0">
                <a:latin typeface="Times New Roman" pitchFamily="18" charset="0"/>
                <a:cs typeface="Times New Roman" pitchFamily="18" charset="0"/>
              </a:rPr>
              <a:t>The University of Warwick, Warwick, United Kingdom</a:t>
            </a:r>
          </a:p>
          <a:p>
            <a:r>
              <a:rPr lang="en-GB" kern="800" baseline="30000" dirty="0" smtClean="0">
                <a:solidFill>
                  <a:schemeClr val="bg1"/>
                </a:solidFill>
                <a:latin typeface="Times New Roman" panose="02020603050405020304" pitchFamily="18" charset="0"/>
                <a:cs typeface="Times New Roman" pitchFamily="18" charset="0"/>
              </a:rPr>
              <a:t>5</a:t>
            </a:r>
            <a:r>
              <a:rPr lang="en-GB" i="1" dirty="0" smtClean="0">
                <a:solidFill>
                  <a:schemeClr val="bg1"/>
                </a:solidFill>
                <a:latin typeface="Times New Roman" pitchFamily="18" charset="0"/>
                <a:cs typeface="Times New Roman" pitchFamily="18" charset="0"/>
              </a:rPr>
              <a:t>CERN</a:t>
            </a:r>
            <a:r>
              <a:rPr lang="en-GB" i="1" dirty="0">
                <a:solidFill>
                  <a:schemeClr val="bg1"/>
                </a:solidFill>
                <a:latin typeface="Times New Roman" pitchFamily="18" charset="0"/>
                <a:cs typeface="Times New Roman" pitchFamily="18" charset="0"/>
              </a:rPr>
              <a:t>, Geneva, Switzerland</a:t>
            </a:r>
            <a:endParaRPr lang="en-GB" i="1" dirty="0">
              <a:solidFill>
                <a:schemeClr val="bg1"/>
              </a:solidFill>
              <a:latin typeface="Times New Roman" pitchFamily="18"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42671" y="5458841"/>
            <a:ext cx="2990826" cy="122094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1445" y="4172441"/>
            <a:ext cx="1729342" cy="122094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212" y="4165562"/>
            <a:ext cx="2174855" cy="1220944"/>
          </a:xfrm>
          <a:prstGeom prst="rect">
            <a:avLst/>
          </a:prstGeom>
        </p:spPr>
      </p:pic>
      <p:pic>
        <p:nvPicPr>
          <p:cNvPr id="11" name="Picture 11" descr="Logo - ASTeC STFC (Poster).jpg"/>
          <p:cNvPicPr>
            <a:picLocks noChangeAspect="1"/>
          </p:cNvPicPr>
          <p:nvPr/>
        </p:nvPicPr>
        <p:blipFill>
          <a:blip r:embed="rId5" cstate="print"/>
          <a:srcRect/>
          <a:stretch>
            <a:fillRect/>
          </a:stretch>
        </p:blipFill>
        <p:spPr bwMode="auto">
          <a:xfrm rot="10800000" flipH="1" flipV="1">
            <a:off x="658535" y="5697299"/>
            <a:ext cx="2846231" cy="671830"/>
          </a:xfrm>
          <a:prstGeom prst="rect">
            <a:avLst/>
          </a:prstGeom>
          <a:noFill/>
          <a:ln w="9525">
            <a:noFill/>
            <a:miter lim="800000"/>
            <a:headEnd/>
            <a:tailEnd/>
          </a:ln>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44797" y="5498181"/>
            <a:ext cx="1259840" cy="1232281"/>
          </a:xfrm>
          <a:prstGeom prst="rect">
            <a:avLst/>
          </a:prstGeom>
        </p:spPr>
      </p:pic>
      <p:pic>
        <p:nvPicPr>
          <p:cNvPr id="1026" name="Picture 2" descr="university-of-warwick-logo - edie Sustainability Leaders Awards 202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21931" y="5348415"/>
            <a:ext cx="1606888" cy="1531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279730"/>
      </p:ext>
    </p:extLst>
  </p:cSld>
  <p:clrMapOvr>
    <a:masterClrMapping/>
  </p:clrMapOvr>
  <mc:AlternateContent xmlns:mc="http://schemas.openxmlformats.org/markup-compatibility/2006" xmlns:p14="http://schemas.microsoft.com/office/powerpoint/2010/main">
    <mc:Choice Requires="p14">
      <p:transition spd="slow" p14:dur="2000" advTm="1563"/>
    </mc:Choice>
    <mc:Fallback xmlns="">
      <p:transition spd="slow" advTm="1563"/>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latin typeface="Times New Roman" pitchFamily="18" charset="0"/>
                <a:cs typeface="Times New Roman" pitchFamily="18" charset="0"/>
              </a:rPr>
              <a:t>MTE - Room</a:t>
            </a:r>
            <a:endParaRPr lang="en-GB" dirty="0">
              <a:latin typeface="Times New Roman"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1"/>
            <a:ext cx="12192001" cy="6858000"/>
          </a:xfrm>
          <a:prstGeom prst="rect">
            <a:avLst/>
          </a:prstGeom>
        </p:spPr>
      </p:pic>
      <p:sp>
        <p:nvSpPr>
          <p:cNvPr id="3" name="TextBox 2"/>
          <p:cNvSpPr txBox="1"/>
          <p:nvPr/>
        </p:nvSpPr>
        <p:spPr>
          <a:xfrm>
            <a:off x="2904611" y="138273"/>
            <a:ext cx="6382773" cy="400110"/>
          </a:xfrm>
          <a:prstGeom prst="rect">
            <a:avLst/>
          </a:prstGeom>
          <a:solidFill>
            <a:schemeClr val="bg1"/>
          </a:solidFill>
        </p:spPr>
        <p:txBody>
          <a:bodyPr wrap="none" rtlCol="0">
            <a:spAutoFit/>
          </a:bodyPr>
          <a:lstStyle/>
          <a:p>
            <a:r>
              <a:rPr lang="en-GB" sz="2000" dirty="0" smtClean="0">
                <a:latin typeface="Times New Roman" pitchFamily="18" charset="0"/>
                <a:cs typeface="Times New Roman" panose="02020603050405020304" pitchFamily="18" charset="0"/>
              </a:rPr>
              <a:t>Mean Transverse Energy of 3 Different Cs-</a:t>
            </a:r>
            <a:r>
              <a:rPr lang="en-GB" sz="2000" dirty="0" err="1" smtClean="0">
                <a:latin typeface="Times New Roman" panose="02020603050405020304" pitchFamily="18" charset="0"/>
                <a:cs typeface="Times New Roman" panose="02020603050405020304" pitchFamily="18" charset="0"/>
              </a:rPr>
              <a:t>Te</a:t>
            </a:r>
            <a:r>
              <a:rPr lang="en-GB" sz="2000" dirty="0" smtClean="0">
                <a:latin typeface="Times New Roman" panose="02020603050405020304" pitchFamily="18" charset="0"/>
                <a:cs typeface="Times New Roman" panose="02020603050405020304" pitchFamily="18" charset="0"/>
              </a:rPr>
              <a:t> Photocathodes</a:t>
            </a:r>
            <a:endParaRPr lang="en-GB" sz="2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100574" y="982756"/>
            <a:ext cx="3329994" cy="923330"/>
          </a:xfrm>
          <a:prstGeom prst="rect">
            <a:avLst/>
          </a:prstGeom>
          <a:solidFill>
            <a:schemeClr val="bg1"/>
          </a:solidFill>
        </p:spPr>
        <p:txBody>
          <a:bodyPr wrap="square" rtlCol="0">
            <a:spAutoFit/>
          </a:bodyPr>
          <a:lstStyle/>
          <a:p>
            <a:r>
              <a:rPr lang="en-GB" dirty="0" smtClean="0">
                <a:latin typeface="Times New Roman" pitchFamily="18" charset="0"/>
                <a:cs typeface="Times New Roman" pitchFamily="18" charset="0"/>
              </a:rPr>
              <a:t>MTE at UV wavelengths show a large range between all 3 cathodes</a:t>
            </a:r>
            <a:endParaRPr lang="en-GB" dirty="0">
              <a:latin typeface="Times New Roman" pitchFamily="18" charset="0"/>
              <a:cs typeface="Times New Roman" pitchFamily="18" charset="0"/>
            </a:endParaRPr>
          </a:p>
        </p:txBody>
      </p:sp>
      <p:sp>
        <p:nvSpPr>
          <p:cNvPr id="8" name="TextBox 7"/>
          <p:cNvSpPr txBox="1"/>
          <p:nvPr/>
        </p:nvSpPr>
        <p:spPr>
          <a:xfrm>
            <a:off x="4687466" y="3504782"/>
            <a:ext cx="3329994" cy="923330"/>
          </a:xfrm>
          <a:prstGeom prst="rect">
            <a:avLst/>
          </a:prstGeom>
          <a:solidFill>
            <a:schemeClr val="bg1"/>
          </a:solidFill>
        </p:spPr>
        <p:txBody>
          <a:bodyPr wrap="square" rtlCol="0">
            <a:spAutoFit/>
          </a:bodyPr>
          <a:lstStyle/>
          <a:p>
            <a:r>
              <a:rPr lang="en-GB" dirty="0" smtClean="0">
                <a:latin typeface="Times New Roman" pitchFamily="18" charset="0"/>
                <a:cs typeface="Times New Roman" pitchFamily="18" charset="0"/>
              </a:rPr>
              <a:t>All 3 cathodes have their MTE converge towards 346 nm – 396 nm</a:t>
            </a:r>
            <a:endParaRPr lang="en-GB" dirty="0">
              <a:latin typeface="Times New Roman" pitchFamily="18" charset="0"/>
              <a:cs typeface="Times New Roman" pitchFamily="18" charset="0"/>
            </a:endParaRPr>
          </a:p>
        </p:txBody>
      </p:sp>
      <p:sp>
        <p:nvSpPr>
          <p:cNvPr id="9" name="TextBox 8"/>
          <p:cNvSpPr txBox="1"/>
          <p:nvPr/>
        </p:nvSpPr>
        <p:spPr>
          <a:xfrm>
            <a:off x="8439491" y="3116433"/>
            <a:ext cx="3142909" cy="1200329"/>
          </a:xfrm>
          <a:prstGeom prst="rect">
            <a:avLst/>
          </a:prstGeom>
          <a:solidFill>
            <a:schemeClr val="bg1"/>
          </a:solidFill>
        </p:spPr>
        <p:txBody>
          <a:bodyPr wrap="square" rtlCol="0">
            <a:spAutoFit/>
          </a:bodyPr>
          <a:lstStyle/>
          <a:p>
            <a:r>
              <a:rPr lang="en-GB" dirty="0" smtClean="0">
                <a:latin typeface="Times New Roman" pitchFamily="18" charset="0"/>
                <a:cs typeface="Times New Roman" pitchFamily="18" charset="0"/>
              </a:rPr>
              <a:t>MTE diverges once going into the visible wavelengths, with P8 reaching 26.7 meV, close to the thermal floor</a:t>
            </a:r>
            <a:endParaRPr lang="en-GB" dirty="0">
              <a:latin typeface="Times New Roman" pitchFamily="18" charset="0"/>
              <a:cs typeface="Times New Roman" pitchFamily="18" charset="0"/>
            </a:endParaRPr>
          </a:p>
        </p:txBody>
      </p:sp>
      <p:cxnSp>
        <p:nvCxnSpPr>
          <p:cNvPr id="11" name="Straight Arrow Connector 10"/>
          <p:cNvCxnSpPr/>
          <p:nvPr/>
        </p:nvCxnSpPr>
        <p:spPr>
          <a:xfrm>
            <a:off x="6352463" y="4445725"/>
            <a:ext cx="274983" cy="110319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1462046" y="1354487"/>
            <a:ext cx="717251"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9" idx="2"/>
          </p:cNvCxnSpPr>
          <p:nvPr/>
        </p:nvCxnSpPr>
        <p:spPr>
          <a:xfrm>
            <a:off x="10010946" y="4316762"/>
            <a:ext cx="489515" cy="87817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787251" y="727213"/>
            <a:ext cx="611404" cy="328426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itchFamily="18" charset="0"/>
              <a:cs typeface="Times New Roman" pitchFamily="18" charset="0"/>
            </a:endParaRPr>
          </a:p>
        </p:txBody>
      </p:sp>
      <p:sp>
        <p:nvSpPr>
          <p:cNvPr id="13" name="Oval 12"/>
          <p:cNvSpPr/>
          <p:nvPr/>
        </p:nvSpPr>
        <p:spPr>
          <a:xfrm>
            <a:off x="10401028" y="5194934"/>
            <a:ext cx="418627" cy="105128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itchFamily="18" charset="0"/>
              <a:cs typeface="Times New Roman" pitchFamily="18" charset="0"/>
            </a:endParaRPr>
          </a:p>
        </p:txBody>
      </p:sp>
    </p:spTree>
    <p:extLst>
      <p:ext uri="{BB962C8B-B14F-4D97-AF65-F5344CB8AC3E}">
        <p14:creationId xmlns:p14="http://schemas.microsoft.com/office/powerpoint/2010/main" val="1960289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a:latin typeface="Times New Roman" pitchFamily="18" charset="0"/>
              <a:cs typeface="Times New Roman" pitchFamily="18" charset="0"/>
            </a:endParaRPr>
          </a:p>
        </p:txBody>
      </p:sp>
      <p:sp>
        <p:nvSpPr>
          <p:cNvPr id="7" name="Rectangle 6"/>
          <p:cNvSpPr/>
          <p:nvPr/>
        </p:nvSpPr>
        <p:spPr>
          <a:xfrm>
            <a:off x="199505" y="141316"/>
            <a:ext cx="11787448" cy="25341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itchFamily="18" charset="0"/>
              <a:cs typeface="Times New Roman" pitchFamily="18" charset="0"/>
            </a:endParaRPr>
          </a:p>
        </p:txBody>
      </p:sp>
      <p:sp>
        <p:nvSpPr>
          <p:cNvPr id="9" name="TextBox 8"/>
          <p:cNvSpPr txBox="1"/>
          <p:nvPr/>
        </p:nvSpPr>
        <p:spPr>
          <a:xfrm>
            <a:off x="529362" y="68357"/>
            <a:ext cx="3746742" cy="369332"/>
          </a:xfrm>
          <a:prstGeom prst="rect">
            <a:avLst/>
          </a:prstGeom>
          <a:noFill/>
        </p:spPr>
        <p:txBody>
          <a:bodyPr wrap="square" rtlCol="0">
            <a:spAutoFit/>
          </a:bodyPr>
          <a:lstStyle/>
          <a:p>
            <a:r>
              <a:rPr lang="en-GB" dirty="0" smtClean="0">
                <a:latin typeface="Times New Roman" pitchFamily="18" charset="0"/>
                <a:cs typeface="Times New Roman" pitchFamily="18" charset="0"/>
              </a:rPr>
              <a:t>Cathode ‘P6’ – Cs:Te Ratio of 2.0 : 0.9</a:t>
            </a:r>
            <a:endParaRPr lang="en-GB" dirty="0">
              <a:latin typeface="Times New Roman" pitchFamily="18" charset="0"/>
              <a:cs typeface="Times New Roman" pitchFamily="18" charset="0"/>
            </a:endParaRP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3798" t="8540"/>
          <a:stretch/>
        </p:blipFill>
        <p:spPr>
          <a:xfrm>
            <a:off x="3539718" y="3566160"/>
            <a:ext cx="5075861" cy="3291840"/>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1889" t="9236"/>
          <a:stretch/>
        </p:blipFill>
        <p:spPr>
          <a:xfrm>
            <a:off x="7074131" y="338328"/>
            <a:ext cx="5083271" cy="3227832"/>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2748" t="8454"/>
          <a:stretch/>
        </p:blipFill>
        <p:spPr>
          <a:xfrm>
            <a:off x="24987" y="373943"/>
            <a:ext cx="5099535" cy="3227832"/>
          </a:xfrm>
          <a:prstGeom prst="rect">
            <a:avLst/>
          </a:prstGeom>
        </p:spPr>
      </p:pic>
      <p:sp>
        <p:nvSpPr>
          <p:cNvPr id="11" name="TextBox 10"/>
          <p:cNvSpPr txBox="1"/>
          <p:nvPr/>
        </p:nvSpPr>
        <p:spPr>
          <a:xfrm>
            <a:off x="4184549" y="3345316"/>
            <a:ext cx="4431030" cy="369332"/>
          </a:xfrm>
          <a:prstGeom prst="rect">
            <a:avLst/>
          </a:prstGeom>
          <a:noFill/>
        </p:spPr>
        <p:txBody>
          <a:bodyPr wrap="square" rtlCol="0">
            <a:spAutoFit/>
          </a:bodyPr>
          <a:lstStyle/>
          <a:p>
            <a:r>
              <a:rPr lang="en-GB" dirty="0" smtClean="0">
                <a:latin typeface="Times New Roman" pitchFamily="18" charset="0"/>
                <a:cs typeface="Times New Roman" pitchFamily="18" charset="0"/>
              </a:rPr>
              <a:t>Cathode ‘P7’ – Cs:Te Ratio of 2.0 : 1.1</a:t>
            </a:r>
            <a:endParaRPr lang="en-GB" dirty="0">
              <a:latin typeface="Times New Roman" pitchFamily="18" charset="0"/>
              <a:cs typeface="Times New Roman" pitchFamily="18" charset="0"/>
            </a:endParaRPr>
          </a:p>
        </p:txBody>
      </p:sp>
      <p:sp>
        <p:nvSpPr>
          <p:cNvPr id="13" name="TextBox 12"/>
          <p:cNvSpPr txBox="1"/>
          <p:nvPr/>
        </p:nvSpPr>
        <p:spPr>
          <a:xfrm>
            <a:off x="7624220" y="67180"/>
            <a:ext cx="3821653" cy="369332"/>
          </a:xfrm>
          <a:prstGeom prst="rect">
            <a:avLst/>
          </a:prstGeom>
          <a:noFill/>
        </p:spPr>
        <p:txBody>
          <a:bodyPr wrap="square" rtlCol="0">
            <a:spAutoFit/>
          </a:bodyPr>
          <a:lstStyle/>
          <a:p>
            <a:r>
              <a:rPr lang="en-GB" dirty="0" smtClean="0">
                <a:latin typeface="Times New Roman" pitchFamily="18" charset="0"/>
                <a:cs typeface="Times New Roman" pitchFamily="18" charset="0"/>
              </a:rPr>
              <a:t>Cathode ‘P8’ – Cs:Te Ratio of 2.0 : 1.4</a:t>
            </a:r>
            <a:endParaRPr lang="en-GB" dirty="0">
              <a:latin typeface="Times New Roman" pitchFamily="18" charset="0"/>
              <a:cs typeface="Times New Roman" pitchFamily="18" charset="0"/>
            </a:endParaRPr>
          </a:p>
        </p:txBody>
      </p:sp>
      <p:pic>
        <p:nvPicPr>
          <p:cNvPr id="14" name="Picture 13"/>
          <p:cNvPicPr>
            <a:picLocks noChangeAspect="1"/>
          </p:cNvPicPr>
          <p:nvPr/>
        </p:nvPicPr>
        <p:blipFill>
          <a:blip r:embed="rId5"/>
          <a:stretch>
            <a:fillRect/>
          </a:stretch>
        </p:blipFill>
        <p:spPr>
          <a:xfrm>
            <a:off x="7687733" y="2241201"/>
            <a:ext cx="927846" cy="868531"/>
          </a:xfrm>
          <a:prstGeom prst="rect">
            <a:avLst/>
          </a:prstGeom>
        </p:spPr>
      </p:pic>
      <p:pic>
        <p:nvPicPr>
          <p:cNvPr id="15" name="Picture 14"/>
          <p:cNvPicPr>
            <a:picLocks noChangeAspect="1"/>
          </p:cNvPicPr>
          <p:nvPr/>
        </p:nvPicPr>
        <p:blipFill>
          <a:blip r:embed="rId6"/>
          <a:stretch>
            <a:fillRect/>
          </a:stretch>
        </p:blipFill>
        <p:spPr>
          <a:xfrm>
            <a:off x="609600" y="2271435"/>
            <a:ext cx="892798" cy="867185"/>
          </a:xfrm>
          <a:prstGeom prst="rect">
            <a:avLst/>
          </a:prstGeom>
        </p:spPr>
      </p:pic>
      <p:pic>
        <p:nvPicPr>
          <p:cNvPr id="16" name="Picture 15"/>
          <p:cNvPicPr>
            <a:picLocks noChangeAspect="1"/>
          </p:cNvPicPr>
          <p:nvPr/>
        </p:nvPicPr>
        <p:blipFill>
          <a:blip r:embed="rId7"/>
          <a:stretch>
            <a:fillRect/>
          </a:stretch>
        </p:blipFill>
        <p:spPr>
          <a:xfrm>
            <a:off x="4067694" y="5507322"/>
            <a:ext cx="904759" cy="864950"/>
          </a:xfrm>
          <a:prstGeom prst="rect">
            <a:avLst/>
          </a:prstGeom>
        </p:spPr>
      </p:pic>
      <p:sp>
        <p:nvSpPr>
          <p:cNvPr id="18" name="Content Placeholder 16"/>
          <p:cNvSpPr txBox="1">
            <a:spLocks/>
          </p:cNvSpPr>
          <p:nvPr/>
        </p:nvSpPr>
        <p:spPr>
          <a:xfrm>
            <a:off x="8922938" y="3781572"/>
            <a:ext cx="2927105" cy="2877639"/>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endParaRPr lang="en-GB" dirty="0">
              <a:latin typeface="Times New Roman" pitchFamily="18" charset="0"/>
              <a:cs typeface="Times New Roman" pitchFamily="18" charset="0"/>
            </a:endParaRPr>
          </a:p>
        </p:txBody>
      </p:sp>
      <p:sp>
        <p:nvSpPr>
          <p:cNvPr id="20" name="TextBox 19"/>
          <p:cNvSpPr txBox="1"/>
          <p:nvPr/>
        </p:nvSpPr>
        <p:spPr>
          <a:xfrm>
            <a:off x="396809" y="3600658"/>
            <a:ext cx="3142909" cy="2862322"/>
          </a:xfrm>
          <a:prstGeom prst="rect">
            <a:avLst/>
          </a:prstGeom>
          <a:solidFill>
            <a:schemeClr val="bg1"/>
          </a:solidFill>
        </p:spPr>
        <p:txBody>
          <a:bodyPr wrap="square" rtlCol="0">
            <a:spAutoFit/>
          </a:bodyPr>
          <a:lstStyle/>
          <a:p>
            <a:r>
              <a:rPr lang="en-GB" dirty="0">
                <a:latin typeface="Times New Roman" pitchFamily="18" charset="0"/>
                <a:cs typeface="Times New Roman" pitchFamily="18" charset="0"/>
              </a:rPr>
              <a:t>All 3 cathodes </a:t>
            </a:r>
            <a:r>
              <a:rPr lang="en-GB" dirty="0" smtClean="0">
                <a:latin typeface="Times New Roman" pitchFamily="18" charset="0"/>
                <a:cs typeface="Times New Roman" pitchFamily="18" charset="0"/>
              </a:rPr>
              <a:t>show a </a:t>
            </a:r>
            <a:r>
              <a:rPr lang="en-GB" dirty="0">
                <a:latin typeface="Times New Roman" pitchFamily="18" charset="0"/>
                <a:cs typeface="Times New Roman" pitchFamily="18" charset="0"/>
              </a:rPr>
              <a:t>similar </a:t>
            </a:r>
            <a:r>
              <a:rPr lang="en-GB" dirty="0" smtClean="0">
                <a:latin typeface="Times New Roman" pitchFamily="18" charset="0"/>
                <a:cs typeface="Times New Roman" pitchFamily="18" charset="0"/>
              </a:rPr>
              <a:t>trend </a:t>
            </a:r>
            <a:r>
              <a:rPr lang="en-GB" dirty="0">
                <a:latin typeface="Times New Roman" pitchFamily="18" charset="0"/>
                <a:cs typeface="Times New Roman" pitchFamily="18" charset="0"/>
              </a:rPr>
              <a:t>in their MTE and relative QE, with some differences being seen in exact </a:t>
            </a:r>
            <a:r>
              <a:rPr lang="en-GB" dirty="0" smtClean="0">
                <a:latin typeface="Times New Roman" pitchFamily="18" charset="0"/>
                <a:cs typeface="Times New Roman" pitchFamily="18" charset="0"/>
              </a:rPr>
              <a:t>values. The </a:t>
            </a:r>
            <a:r>
              <a:rPr lang="en-GB" dirty="0">
                <a:latin typeface="Times New Roman" pitchFamily="18" charset="0"/>
                <a:cs typeface="Times New Roman" pitchFamily="18" charset="0"/>
              </a:rPr>
              <a:t>variation in the colour of each cathode is indicative of the differences seen in the chemical stoichiometry and film </a:t>
            </a:r>
            <a:r>
              <a:rPr lang="en-GB" dirty="0" smtClean="0">
                <a:latin typeface="Times New Roman" pitchFamily="18" charset="0"/>
                <a:cs typeface="Times New Roman" pitchFamily="18" charset="0"/>
              </a:rPr>
              <a:t>thicknesses.</a:t>
            </a:r>
            <a:endParaRPr lang="en-GB" strike="sngStrike" dirty="0">
              <a:solidFill>
                <a:srgbClr val="FF0000"/>
              </a:solidFill>
              <a:latin typeface="Times New Roman" pitchFamily="18" charset="0"/>
              <a:cs typeface="Times New Roman" pitchFamily="18" charset="0"/>
            </a:endParaRPr>
          </a:p>
          <a:p>
            <a:pPr algn="ctr"/>
            <a:endParaRPr lang="en-GB" dirty="0">
              <a:latin typeface="Times New Roman" pitchFamily="18" charset="0"/>
              <a:cs typeface="Times New Roman" pitchFamily="18" charset="0"/>
            </a:endParaRPr>
          </a:p>
        </p:txBody>
      </p:sp>
      <p:sp>
        <p:nvSpPr>
          <p:cNvPr id="21" name="TextBox 20"/>
          <p:cNvSpPr txBox="1"/>
          <p:nvPr/>
        </p:nvSpPr>
        <p:spPr>
          <a:xfrm>
            <a:off x="8815033" y="4196038"/>
            <a:ext cx="3142909" cy="1754326"/>
          </a:xfrm>
          <a:prstGeom prst="rect">
            <a:avLst/>
          </a:prstGeom>
          <a:solidFill>
            <a:schemeClr val="bg1"/>
          </a:solidFill>
        </p:spPr>
        <p:txBody>
          <a:bodyPr wrap="square" rtlCol="0">
            <a:spAutoFit/>
          </a:bodyPr>
          <a:lstStyle/>
          <a:p>
            <a:r>
              <a:rPr lang="en-GB" dirty="0" smtClean="0">
                <a:latin typeface="Times New Roman" pitchFamily="18" charset="0"/>
                <a:cs typeface="Times New Roman" pitchFamily="18" charset="0"/>
              </a:rPr>
              <a:t>The relative QE in these measurements are produced from knowing a few key parameters of the detector, optical power and the intensity of the image</a:t>
            </a:r>
            <a:r>
              <a:rPr lang="en-GB"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25792324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34315" y="139125"/>
            <a:ext cx="11681460" cy="26884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itchFamily="18" charset="0"/>
              <a:cs typeface="Times New Roman" pitchFamily="18" charset="0"/>
            </a:endParaRPr>
          </a:p>
        </p:txBody>
      </p:sp>
      <p:pic>
        <p:nvPicPr>
          <p:cNvPr id="1027" name="Picture 3" descr="C:\Users\Liam\Downloads\Cs3dV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500" y="2325720"/>
            <a:ext cx="2160000" cy="2160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3450" y="176690"/>
            <a:ext cx="2160000" cy="216000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3450" y="176690"/>
            <a:ext cx="2160000" cy="21600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3450" y="4434840"/>
            <a:ext cx="2160000" cy="2160000"/>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34350" y="4434840"/>
            <a:ext cx="2160000" cy="2160000"/>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53450" y="176690"/>
            <a:ext cx="2160000" cy="2160000"/>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94350" y="2355472"/>
            <a:ext cx="2160000" cy="2160000"/>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13450" y="176690"/>
            <a:ext cx="2160000" cy="2160000"/>
          </a:xfrm>
          <a:prstGeom prst="rect">
            <a:avLst/>
          </a:prstGeom>
        </p:spPr>
      </p:pic>
      <p:sp>
        <p:nvSpPr>
          <p:cNvPr id="16" name="TextBox 15"/>
          <p:cNvSpPr txBox="1"/>
          <p:nvPr/>
        </p:nvSpPr>
        <p:spPr>
          <a:xfrm>
            <a:off x="101377" y="3173862"/>
            <a:ext cx="933269" cy="523220"/>
          </a:xfrm>
          <a:prstGeom prst="rect">
            <a:avLst/>
          </a:prstGeom>
          <a:noFill/>
        </p:spPr>
        <p:txBody>
          <a:bodyPr wrap="none" rtlCol="0">
            <a:spAutoFit/>
          </a:bodyPr>
          <a:lstStyle/>
          <a:p>
            <a:r>
              <a:rPr lang="en-GB" sz="2800" b="1" dirty="0" smtClean="0">
                <a:latin typeface="Times New Roman" pitchFamily="18" charset="0"/>
                <a:cs typeface="Times New Roman" pitchFamily="18" charset="0"/>
              </a:rPr>
              <a:t>2:1.1</a:t>
            </a:r>
            <a:endParaRPr lang="en-GB" sz="2800" b="1" dirty="0">
              <a:latin typeface="Times New Roman" pitchFamily="18" charset="0"/>
              <a:cs typeface="Times New Roman" pitchFamily="18" charset="0"/>
            </a:endParaRPr>
          </a:p>
        </p:txBody>
      </p:sp>
      <p:sp>
        <p:nvSpPr>
          <p:cNvPr id="17" name="TextBox 16"/>
          <p:cNvSpPr txBox="1"/>
          <p:nvPr/>
        </p:nvSpPr>
        <p:spPr>
          <a:xfrm>
            <a:off x="91598" y="1011653"/>
            <a:ext cx="933269" cy="523220"/>
          </a:xfrm>
          <a:prstGeom prst="rect">
            <a:avLst/>
          </a:prstGeom>
          <a:noFill/>
        </p:spPr>
        <p:txBody>
          <a:bodyPr wrap="none" rtlCol="0">
            <a:spAutoFit/>
          </a:bodyPr>
          <a:lstStyle/>
          <a:p>
            <a:r>
              <a:rPr lang="en-GB" sz="2800" b="1" dirty="0" smtClean="0">
                <a:latin typeface="Times New Roman" pitchFamily="18" charset="0"/>
                <a:cs typeface="Times New Roman" pitchFamily="18" charset="0"/>
              </a:rPr>
              <a:t>2:0.9</a:t>
            </a:r>
            <a:endParaRPr lang="en-GB" sz="2800" b="1" dirty="0">
              <a:latin typeface="Times New Roman" pitchFamily="18" charset="0"/>
              <a:cs typeface="Times New Roman" pitchFamily="18" charset="0"/>
            </a:endParaRPr>
          </a:p>
        </p:txBody>
      </p:sp>
      <p:sp>
        <p:nvSpPr>
          <p:cNvPr id="19" name="TextBox 18"/>
          <p:cNvSpPr txBox="1"/>
          <p:nvPr/>
        </p:nvSpPr>
        <p:spPr>
          <a:xfrm>
            <a:off x="91599" y="5253230"/>
            <a:ext cx="933269" cy="523220"/>
          </a:xfrm>
          <a:prstGeom prst="rect">
            <a:avLst/>
          </a:prstGeom>
          <a:noFill/>
        </p:spPr>
        <p:txBody>
          <a:bodyPr wrap="none" rtlCol="0">
            <a:spAutoFit/>
          </a:bodyPr>
          <a:lstStyle/>
          <a:p>
            <a:r>
              <a:rPr lang="en-GB" sz="2800" b="1" dirty="0" smtClean="0">
                <a:latin typeface="Times New Roman" pitchFamily="18" charset="0"/>
                <a:cs typeface="Times New Roman" pitchFamily="18" charset="0"/>
              </a:rPr>
              <a:t>2:1.4</a:t>
            </a:r>
            <a:endParaRPr lang="en-GB" sz="2800" b="1" dirty="0">
              <a:latin typeface="Times New Roman" pitchFamily="18" charset="0"/>
              <a:cs typeface="Times New Roman" pitchFamily="18" charset="0"/>
            </a:endParaRPr>
          </a:p>
        </p:txBody>
      </p:sp>
      <p:sp>
        <p:nvSpPr>
          <p:cNvPr id="20" name="TextBox 19"/>
          <p:cNvSpPr txBox="1"/>
          <p:nvPr/>
        </p:nvSpPr>
        <p:spPr>
          <a:xfrm>
            <a:off x="118433" y="86269"/>
            <a:ext cx="897362" cy="830997"/>
          </a:xfrm>
          <a:prstGeom prst="rect">
            <a:avLst/>
          </a:prstGeom>
          <a:noFill/>
        </p:spPr>
        <p:txBody>
          <a:bodyPr wrap="none" rtlCol="0">
            <a:spAutoFit/>
          </a:bodyPr>
          <a:lstStyle/>
          <a:p>
            <a:r>
              <a:rPr lang="en-GB" sz="2400" dirty="0" smtClean="0">
                <a:latin typeface="Times New Roman" pitchFamily="18" charset="0"/>
                <a:cs typeface="Times New Roman" pitchFamily="18" charset="0"/>
              </a:rPr>
              <a:t>Cs:Te</a:t>
            </a:r>
            <a:endParaRPr lang="en-GB" sz="2400" dirty="0">
              <a:latin typeface="Times New Roman" pitchFamily="18" charset="0"/>
              <a:cs typeface="Times New Roman" pitchFamily="18" charset="0"/>
            </a:endParaRPr>
          </a:p>
          <a:p>
            <a:r>
              <a:rPr lang="en-GB" sz="2400" dirty="0" smtClean="0">
                <a:latin typeface="Times New Roman" pitchFamily="18" charset="0"/>
                <a:cs typeface="Times New Roman" pitchFamily="18" charset="0"/>
              </a:rPr>
              <a:t>Ratio</a:t>
            </a:r>
            <a:endParaRPr lang="en-GB" sz="2400" dirty="0">
              <a:latin typeface="Times New Roman" pitchFamily="18" charset="0"/>
              <a:cs typeface="Times New Roman" pitchFamily="18" charset="0"/>
            </a:endParaRPr>
          </a:p>
        </p:txBody>
      </p:sp>
      <p:pic>
        <p:nvPicPr>
          <p:cNvPr id="21" name="Content Placeholder 3"/>
          <p:cNvPicPr>
            <a:picLocks noGrp="1" noChangeAspect="1"/>
          </p:cNvPicPr>
          <p:nvPr>
            <p:ph idx="1"/>
          </p:nvPr>
        </p:nvPicPr>
        <p:blipFill>
          <a:blip r:embed="rId11" cstate="print">
            <a:extLst>
              <a:ext uri="{28A0092B-C50C-407E-A947-70E740481C1C}">
                <a14:useLocalDpi xmlns:a14="http://schemas.microsoft.com/office/drawing/2010/main" val="0"/>
              </a:ext>
            </a:extLst>
          </a:blip>
          <a:stretch>
            <a:fillRect/>
          </a:stretch>
        </p:blipFill>
        <p:spPr>
          <a:xfrm>
            <a:off x="9766212" y="201855"/>
            <a:ext cx="1840421" cy="2109669"/>
          </a:xfrm>
        </p:spPr>
      </p:pic>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68723" y="2374255"/>
            <a:ext cx="1849453" cy="2122435"/>
          </a:xfrm>
          <a:prstGeom prst="rect">
            <a:avLst/>
          </a:prstGeom>
        </p:spPr>
      </p:pic>
      <p:pic>
        <p:nvPicPr>
          <p:cNvPr id="23" name="Picture 2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348459" y="4496690"/>
            <a:ext cx="1851781" cy="2124387"/>
          </a:xfrm>
          <a:prstGeom prst="rect">
            <a:avLst/>
          </a:prstGeom>
        </p:spPr>
      </p:pic>
      <p:sp>
        <p:nvSpPr>
          <p:cNvPr id="24" name="TextBox 23"/>
          <p:cNvSpPr txBox="1"/>
          <p:nvPr/>
        </p:nvSpPr>
        <p:spPr>
          <a:xfrm>
            <a:off x="7354350" y="4531105"/>
            <a:ext cx="4561425" cy="2062103"/>
          </a:xfrm>
          <a:prstGeom prst="rect">
            <a:avLst/>
          </a:prstGeom>
          <a:solidFill>
            <a:schemeClr val="bg1"/>
          </a:solidFill>
        </p:spPr>
        <p:txBody>
          <a:bodyPr wrap="square" rtlCol="0">
            <a:spAutoFit/>
          </a:bodyPr>
          <a:lstStyle/>
          <a:p>
            <a:pPr algn="ctr"/>
            <a:r>
              <a:rPr lang="en-GB" sz="1600" dirty="0" smtClean="0">
                <a:latin typeface="Times New Roman" pitchFamily="18" charset="0"/>
                <a:cs typeface="Times New Roman" pitchFamily="18" charset="0"/>
              </a:rPr>
              <a:t>As shown previously, each cathode has a different chemical stoichiometry and also a different ratio of Cs bonded to Te, with P7 and P8 being closer in terms of this ratio.</a:t>
            </a:r>
          </a:p>
          <a:p>
            <a:pPr algn="ctr"/>
            <a:endParaRPr lang="en-GB" sz="1600" dirty="0">
              <a:latin typeface="Times New Roman" pitchFamily="18" charset="0"/>
              <a:cs typeface="Times New Roman" pitchFamily="18" charset="0"/>
            </a:endParaRPr>
          </a:p>
          <a:p>
            <a:pPr algn="ctr"/>
            <a:r>
              <a:rPr lang="en-GB" sz="1600" dirty="0" smtClean="0">
                <a:latin typeface="Times New Roman" pitchFamily="18" charset="0"/>
                <a:cs typeface="Times New Roman" pitchFamily="18" charset="0"/>
              </a:rPr>
              <a:t>Contamination of O can be seen on the P7 surface, with an additional C contamination also present on the P6 surface. P8 shows no obvious contaminants.</a:t>
            </a:r>
            <a:endParaRPr lang="en-GB" sz="1600" dirty="0">
              <a:latin typeface="Times New Roman" pitchFamily="18" charset="0"/>
              <a:cs typeface="Times New Roman" pitchFamily="18" charset="0"/>
            </a:endParaRPr>
          </a:p>
        </p:txBody>
      </p:sp>
      <p:sp>
        <p:nvSpPr>
          <p:cNvPr id="12" name="TextBox 11"/>
          <p:cNvSpPr txBox="1"/>
          <p:nvPr/>
        </p:nvSpPr>
        <p:spPr>
          <a:xfrm>
            <a:off x="1195753" y="80036"/>
            <a:ext cx="742511" cy="369332"/>
          </a:xfrm>
          <a:prstGeom prst="rect">
            <a:avLst/>
          </a:prstGeom>
          <a:noFill/>
        </p:spPr>
        <p:txBody>
          <a:bodyPr wrap="none" rtlCol="0">
            <a:spAutoFit/>
          </a:bodyPr>
          <a:lstStyle/>
          <a:p>
            <a:r>
              <a:rPr lang="en-GB" b="1" dirty="0" smtClean="0">
                <a:latin typeface="Times New Roman" pitchFamily="18" charset="0"/>
                <a:cs typeface="Times New Roman" pitchFamily="18" charset="0"/>
              </a:rPr>
              <a:t>Cs 3d</a:t>
            </a:r>
            <a:endParaRPr lang="en-GB" b="1" dirty="0">
              <a:latin typeface="Times New Roman" pitchFamily="18" charset="0"/>
              <a:cs typeface="Times New Roman" pitchFamily="18" charset="0"/>
            </a:endParaRPr>
          </a:p>
        </p:txBody>
      </p:sp>
      <p:sp>
        <p:nvSpPr>
          <p:cNvPr id="25" name="TextBox 24"/>
          <p:cNvSpPr txBox="1"/>
          <p:nvPr/>
        </p:nvSpPr>
        <p:spPr>
          <a:xfrm>
            <a:off x="3344984" y="61341"/>
            <a:ext cx="721351" cy="369332"/>
          </a:xfrm>
          <a:prstGeom prst="rect">
            <a:avLst/>
          </a:prstGeom>
          <a:noFill/>
        </p:spPr>
        <p:txBody>
          <a:bodyPr wrap="none" rtlCol="0">
            <a:spAutoFit/>
          </a:bodyPr>
          <a:lstStyle/>
          <a:p>
            <a:r>
              <a:rPr lang="en-GB" b="1" dirty="0" smtClean="0">
                <a:latin typeface="Times New Roman" pitchFamily="18" charset="0"/>
                <a:cs typeface="Times New Roman" pitchFamily="18" charset="0"/>
              </a:rPr>
              <a:t>Te 3d</a:t>
            </a:r>
            <a:endParaRPr lang="en-GB" b="1" dirty="0">
              <a:latin typeface="Times New Roman" pitchFamily="18" charset="0"/>
              <a:cs typeface="Times New Roman" pitchFamily="18" charset="0"/>
            </a:endParaRPr>
          </a:p>
        </p:txBody>
      </p:sp>
      <p:sp>
        <p:nvSpPr>
          <p:cNvPr id="26" name="TextBox 25"/>
          <p:cNvSpPr txBox="1"/>
          <p:nvPr/>
        </p:nvSpPr>
        <p:spPr>
          <a:xfrm>
            <a:off x="5517661" y="61341"/>
            <a:ext cx="627095" cy="369332"/>
          </a:xfrm>
          <a:prstGeom prst="rect">
            <a:avLst/>
          </a:prstGeom>
          <a:noFill/>
        </p:spPr>
        <p:txBody>
          <a:bodyPr wrap="none" rtlCol="0">
            <a:spAutoFit/>
          </a:bodyPr>
          <a:lstStyle/>
          <a:p>
            <a:r>
              <a:rPr lang="en-GB" b="1" dirty="0" smtClean="0">
                <a:latin typeface="Times New Roman" pitchFamily="18" charset="0"/>
                <a:cs typeface="Times New Roman" pitchFamily="18" charset="0"/>
              </a:rPr>
              <a:t>O 1s</a:t>
            </a:r>
            <a:endParaRPr lang="en-GB" b="1" dirty="0">
              <a:latin typeface="Times New Roman" pitchFamily="18" charset="0"/>
              <a:cs typeface="Times New Roman" pitchFamily="18" charset="0"/>
            </a:endParaRPr>
          </a:p>
        </p:txBody>
      </p:sp>
      <p:sp>
        <p:nvSpPr>
          <p:cNvPr id="27" name="TextBox 26"/>
          <p:cNvSpPr txBox="1"/>
          <p:nvPr/>
        </p:nvSpPr>
        <p:spPr>
          <a:xfrm>
            <a:off x="7666892" y="61341"/>
            <a:ext cx="614271" cy="369332"/>
          </a:xfrm>
          <a:prstGeom prst="rect">
            <a:avLst/>
          </a:prstGeom>
          <a:noFill/>
        </p:spPr>
        <p:txBody>
          <a:bodyPr wrap="none" rtlCol="0">
            <a:spAutoFit/>
          </a:bodyPr>
          <a:lstStyle/>
          <a:p>
            <a:r>
              <a:rPr lang="en-GB" b="1" dirty="0">
                <a:latin typeface="Times New Roman" pitchFamily="18" charset="0"/>
                <a:cs typeface="Times New Roman" pitchFamily="18" charset="0"/>
              </a:rPr>
              <a:t>C</a:t>
            </a:r>
            <a:r>
              <a:rPr lang="en-GB" b="1" dirty="0" smtClean="0">
                <a:latin typeface="Times New Roman" pitchFamily="18" charset="0"/>
                <a:cs typeface="Times New Roman" pitchFamily="18" charset="0"/>
              </a:rPr>
              <a:t> 1s</a:t>
            </a:r>
            <a:endParaRPr lang="en-GB" b="1" dirty="0">
              <a:latin typeface="Times New Roman" pitchFamily="18" charset="0"/>
              <a:cs typeface="Times New Roman" pitchFamily="18" charset="0"/>
            </a:endParaRPr>
          </a:p>
        </p:txBody>
      </p:sp>
      <p:pic>
        <p:nvPicPr>
          <p:cNvPr id="1026" name="Picture 2" descr="C:\Users\Liam\Downloads\Te3dV2.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093450" y="2336690"/>
            <a:ext cx="2160000" cy="2160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195127" y="449368"/>
            <a:ext cx="1053494" cy="338554"/>
          </a:xfrm>
          <a:prstGeom prst="rect">
            <a:avLst/>
          </a:prstGeom>
          <a:noFill/>
        </p:spPr>
        <p:txBody>
          <a:bodyPr wrap="none" rtlCol="0">
            <a:spAutoFit/>
          </a:bodyPr>
          <a:lstStyle/>
          <a:p>
            <a:r>
              <a:rPr lang="en-GB" sz="1600" dirty="0" smtClean="0">
                <a:latin typeface="Times New Roman" pitchFamily="18" charset="0"/>
                <a:cs typeface="Times New Roman" pitchFamily="18" charset="0"/>
              </a:rPr>
              <a:t>~4% Cs</a:t>
            </a:r>
            <a:r>
              <a:rPr lang="en-GB" sz="1600" baseline="-25000" dirty="0" smtClean="0">
                <a:latin typeface="Times New Roman" pitchFamily="18" charset="0"/>
                <a:cs typeface="Times New Roman" pitchFamily="18" charset="0"/>
              </a:rPr>
              <a:t>2</a:t>
            </a:r>
            <a:r>
              <a:rPr lang="en-GB" sz="1600" dirty="0" smtClean="0">
                <a:latin typeface="Times New Roman" pitchFamily="18" charset="0"/>
                <a:cs typeface="Times New Roman" pitchFamily="18" charset="0"/>
              </a:rPr>
              <a:t>O</a:t>
            </a:r>
            <a:endParaRPr lang="en-GB" sz="1600" dirty="0">
              <a:latin typeface="Times New Roman" pitchFamily="18" charset="0"/>
              <a:cs typeface="Times New Roman" pitchFamily="18" charset="0"/>
            </a:endParaRPr>
          </a:p>
        </p:txBody>
      </p:sp>
      <p:sp>
        <p:nvSpPr>
          <p:cNvPr id="28" name="TextBox 27"/>
          <p:cNvSpPr txBox="1"/>
          <p:nvPr/>
        </p:nvSpPr>
        <p:spPr>
          <a:xfrm>
            <a:off x="3982179" y="3004585"/>
            <a:ext cx="386773" cy="338554"/>
          </a:xfrm>
          <a:prstGeom prst="rect">
            <a:avLst/>
          </a:prstGeom>
          <a:noFill/>
        </p:spPr>
        <p:txBody>
          <a:bodyPr wrap="none" rtlCol="0">
            <a:spAutoFit/>
          </a:bodyPr>
          <a:lstStyle/>
          <a:p>
            <a:r>
              <a:rPr lang="en-GB" sz="1600" dirty="0" smtClean="0">
                <a:latin typeface="Times New Roman" pitchFamily="18" charset="0"/>
                <a:cs typeface="Times New Roman" pitchFamily="18" charset="0"/>
              </a:rPr>
              <a:t>Te</a:t>
            </a:r>
            <a:endParaRPr lang="en-GB" sz="1600" dirty="0">
              <a:latin typeface="Times New Roman" pitchFamily="18" charset="0"/>
              <a:cs typeface="Times New Roman" pitchFamily="18" charset="0"/>
            </a:endParaRPr>
          </a:p>
        </p:txBody>
      </p:sp>
      <p:sp>
        <p:nvSpPr>
          <p:cNvPr id="29" name="TextBox 28"/>
          <p:cNvSpPr txBox="1"/>
          <p:nvPr/>
        </p:nvSpPr>
        <p:spPr>
          <a:xfrm>
            <a:off x="4464106" y="2680494"/>
            <a:ext cx="672107" cy="338554"/>
          </a:xfrm>
          <a:prstGeom prst="rect">
            <a:avLst/>
          </a:prstGeom>
          <a:noFill/>
        </p:spPr>
        <p:txBody>
          <a:bodyPr wrap="none" rtlCol="0">
            <a:spAutoFit/>
          </a:bodyPr>
          <a:lstStyle/>
          <a:p>
            <a:r>
              <a:rPr lang="en-GB" sz="1600" dirty="0" smtClean="0">
                <a:latin typeface="Times New Roman" pitchFamily="18" charset="0"/>
                <a:cs typeface="Times New Roman" pitchFamily="18" charset="0"/>
              </a:rPr>
              <a:t>Cs</a:t>
            </a:r>
            <a:r>
              <a:rPr lang="en-GB" sz="1600" baseline="-25000" dirty="0" smtClean="0">
                <a:latin typeface="Times New Roman" pitchFamily="18" charset="0"/>
                <a:cs typeface="Times New Roman" pitchFamily="18" charset="0"/>
              </a:rPr>
              <a:t>2</a:t>
            </a:r>
            <a:r>
              <a:rPr lang="en-GB" sz="1600" dirty="0" smtClean="0">
                <a:latin typeface="Times New Roman" pitchFamily="18" charset="0"/>
                <a:cs typeface="Times New Roman" pitchFamily="18" charset="0"/>
              </a:rPr>
              <a:t>Te</a:t>
            </a:r>
            <a:endParaRPr lang="en-GB" sz="1600" dirty="0">
              <a:latin typeface="Times New Roman" pitchFamily="18" charset="0"/>
              <a:cs typeface="Times New Roman" pitchFamily="18" charset="0"/>
            </a:endParaRPr>
          </a:p>
        </p:txBody>
      </p:sp>
      <p:cxnSp>
        <p:nvCxnSpPr>
          <p:cNvPr id="15" name="Straight Arrow Connector 14"/>
          <p:cNvCxnSpPr/>
          <p:nvPr/>
        </p:nvCxnSpPr>
        <p:spPr>
          <a:xfrm>
            <a:off x="4269581" y="3264694"/>
            <a:ext cx="194525" cy="17077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flipH="1">
            <a:off x="4667250" y="2945962"/>
            <a:ext cx="162975" cy="39717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4" name="TextBox 33"/>
          <p:cNvSpPr txBox="1"/>
          <p:nvPr/>
        </p:nvSpPr>
        <p:spPr>
          <a:xfrm>
            <a:off x="1785116" y="3327750"/>
            <a:ext cx="617477" cy="338554"/>
          </a:xfrm>
          <a:prstGeom prst="rect">
            <a:avLst/>
          </a:prstGeom>
          <a:noFill/>
        </p:spPr>
        <p:txBody>
          <a:bodyPr wrap="none" rtlCol="0">
            <a:spAutoFit/>
          </a:bodyPr>
          <a:lstStyle/>
          <a:p>
            <a:r>
              <a:rPr lang="en-GB" sz="1600" dirty="0" smtClean="0">
                <a:latin typeface="Times New Roman" pitchFamily="18" charset="0"/>
                <a:cs typeface="Times New Roman" pitchFamily="18" charset="0"/>
              </a:rPr>
              <a:t>Cs</a:t>
            </a:r>
            <a:r>
              <a:rPr lang="en-GB" sz="1600" baseline="-25000" dirty="0" smtClean="0">
                <a:latin typeface="Times New Roman" pitchFamily="18" charset="0"/>
                <a:cs typeface="Times New Roman" pitchFamily="18" charset="0"/>
              </a:rPr>
              <a:t>2</a:t>
            </a:r>
            <a:r>
              <a:rPr lang="en-GB" sz="1600" dirty="0" smtClean="0">
                <a:latin typeface="Times New Roman" pitchFamily="18" charset="0"/>
                <a:cs typeface="Times New Roman" pitchFamily="18" charset="0"/>
              </a:rPr>
              <a:t>O</a:t>
            </a:r>
            <a:endParaRPr lang="en-GB" sz="1600" dirty="0">
              <a:latin typeface="Times New Roman" pitchFamily="18" charset="0"/>
              <a:cs typeface="Times New Roman" pitchFamily="18" charset="0"/>
            </a:endParaRPr>
          </a:p>
        </p:txBody>
      </p:sp>
      <p:cxnSp>
        <p:nvCxnSpPr>
          <p:cNvPr id="36" name="Straight Arrow Connector 35"/>
          <p:cNvCxnSpPr/>
          <p:nvPr/>
        </p:nvCxnSpPr>
        <p:spPr>
          <a:xfrm>
            <a:off x="2279876" y="3652157"/>
            <a:ext cx="228600" cy="16328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7" name="TextBox 36"/>
          <p:cNvSpPr txBox="1"/>
          <p:nvPr/>
        </p:nvSpPr>
        <p:spPr>
          <a:xfrm>
            <a:off x="8046999" y="493508"/>
            <a:ext cx="1160895" cy="338554"/>
          </a:xfrm>
          <a:prstGeom prst="rect">
            <a:avLst/>
          </a:prstGeom>
          <a:noFill/>
        </p:spPr>
        <p:txBody>
          <a:bodyPr wrap="none" rtlCol="0">
            <a:spAutoFit/>
          </a:bodyPr>
          <a:lstStyle/>
          <a:p>
            <a:r>
              <a:rPr lang="en-GB" sz="1600" dirty="0" smtClean="0">
                <a:latin typeface="Times New Roman" pitchFamily="18" charset="0"/>
                <a:cs typeface="Times New Roman" pitchFamily="18" charset="0"/>
              </a:rPr>
              <a:t>C (Organic)</a:t>
            </a:r>
            <a:endParaRPr lang="en-GB" sz="1600" dirty="0">
              <a:latin typeface="Times New Roman" pitchFamily="18" charset="0"/>
              <a:cs typeface="Times New Roman" pitchFamily="18" charset="0"/>
            </a:endParaRPr>
          </a:p>
        </p:txBody>
      </p:sp>
      <p:sp>
        <p:nvSpPr>
          <p:cNvPr id="39" name="TextBox 38"/>
          <p:cNvSpPr txBox="1"/>
          <p:nvPr/>
        </p:nvSpPr>
        <p:spPr>
          <a:xfrm>
            <a:off x="1883158" y="2862074"/>
            <a:ext cx="672107" cy="338554"/>
          </a:xfrm>
          <a:prstGeom prst="rect">
            <a:avLst/>
          </a:prstGeom>
          <a:noFill/>
        </p:spPr>
        <p:txBody>
          <a:bodyPr wrap="none" rtlCol="0">
            <a:spAutoFit/>
          </a:bodyPr>
          <a:lstStyle/>
          <a:p>
            <a:r>
              <a:rPr lang="en-GB" sz="1600" dirty="0" smtClean="0">
                <a:latin typeface="Times New Roman" pitchFamily="18" charset="0"/>
                <a:cs typeface="Times New Roman" pitchFamily="18" charset="0"/>
              </a:rPr>
              <a:t>Cs</a:t>
            </a:r>
            <a:r>
              <a:rPr lang="en-GB" sz="1600" baseline="-25000" dirty="0" smtClean="0">
                <a:latin typeface="Times New Roman" pitchFamily="18" charset="0"/>
                <a:cs typeface="Times New Roman" pitchFamily="18" charset="0"/>
              </a:rPr>
              <a:t>2</a:t>
            </a:r>
            <a:r>
              <a:rPr lang="en-GB" sz="1600" dirty="0" smtClean="0">
                <a:latin typeface="Times New Roman" pitchFamily="18" charset="0"/>
                <a:cs typeface="Times New Roman" pitchFamily="18" charset="0"/>
              </a:rPr>
              <a:t>Te</a:t>
            </a:r>
            <a:endParaRPr lang="en-GB" sz="1600" dirty="0">
              <a:latin typeface="Times New Roman" pitchFamily="18" charset="0"/>
              <a:cs typeface="Times New Roman" pitchFamily="18" charset="0"/>
            </a:endParaRPr>
          </a:p>
        </p:txBody>
      </p:sp>
      <p:cxnSp>
        <p:nvCxnSpPr>
          <p:cNvPr id="40" name="Straight Arrow Connector 39"/>
          <p:cNvCxnSpPr/>
          <p:nvPr/>
        </p:nvCxnSpPr>
        <p:spPr>
          <a:xfrm>
            <a:off x="2309132" y="3144550"/>
            <a:ext cx="228600" cy="16328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763093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62757" y="2667651"/>
            <a:ext cx="9877777" cy="3450696"/>
          </a:xfrm>
        </p:spPr>
        <p:txBody>
          <a:bodyPr>
            <a:normAutofit fontScale="92500" lnSpcReduction="10000"/>
          </a:bodyPr>
          <a:lstStyle/>
          <a:p>
            <a:r>
              <a:rPr lang="en-GB" dirty="0" smtClean="0">
                <a:solidFill>
                  <a:schemeClr val="tx1"/>
                </a:solidFill>
                <a:latin typeface="Times New Roman" pitchFamily="18" charset="0"/>
                <a:cs typeface="Times New Roman" pitchFamily="18" charset="0"/>
              </a:rPr>
              <a:t>This work demonstrates the impact </a:t>
            </a:r>
            <a:r>
              <a:rPr lang="en-GB" dirty="0" smtClean="0">
                <a:solidFill>
                  <a:schemeClr val="tx1"/>
                </a:solidFill>
                <a:latin typeface="Times New Roman" pitchFamily="18" charset="0"/>
                <a:cs typeface="Times New Roman" pitchFamily="18" charset="0"/>
              </a:rPr>
              <a:t>that the variation of elemental ratios and bonding environments, established during cathode manufacture, have on the operational outcome of a cathode, helping to put current methods and practices into perspective.</a:t>
            </a:r>
          </a:p>
          <a:p>
            <a:endParaRPr lang="en-GB" dirty="0" smtClean="0">
              <a:solidFill>
                <a:schemeClr val="tx1"/>
              </a:solidFill>
              <a:latin typeface="Times New Roman" pitchFamily="18" charset="0"/>
              <a:cs typeface="Times New Roman" pitchFamily="18" charset="0"/>
            </a:endParaRPr>
          </a:p>
          <a:p>
            <a:r>
              <a:rPr lang="en-GB" dirty="0" smtClean="0">
                <a:solidFill>
                  <a:schemeClr val="tx1"/>
                </a:solidFill>
                <a:latin typeface="Times New Roman" pitchFamily="18" charset="0"/>
                <a:cs typeface="Times New Roman" pitchFamily="18" charset="0"/>
              </a:rPr>
              <a:t>By showing how differing ratios of Cs-Te </a:t>
            </a:r>
            <a:r>
              <a:rPr lang="en-GB" dirty="0" smtClean="0">
                <a:solidFill>
                  <a:schemeClr val="tx1"/>
                </a:solidFill>
                <a:latin typeface="Times New Roman" pitchFamily="18" charset="0"/>
                <a:cs typeface="Times New Roman" pitchFamily="18" charset="0"/>
              </a:rPr>
              <a:t>affect the MTE of electrons emitted from Cs-Te photocathode sources as a function of illumination wavelength, we have gained an insight into the level of control required during deposition in order to consistently generate electron beams with the lowest possible emittance for particle accelerators.</a:t>
            </a:r>
            <a:endParaRPr lang="en-GB" dirty="0">
              <a:latin typeface="Times New Roman" pitchFamily="18" charset="0"/>
              <a:cs typeface="Times New Roman" pitchFamily="18" charset="0"/>
            </a:endParaRPr>
          </a:p>
          <a:p>
            <a:endParaRPr lang="en-GB" dirty="0"/>
          </a:p>
          <a:p>
            <a:endParaRPr lang="en-GB" dirty="0" smtClean="0"/>
          </a:p>
          <a:p>
            <a:endParaRPr lang="en-GB" dirty="0"/>
          </a:p>
        </p:txBody>
      </p:sp>
      <p:sp>
        <p:nvSpPr>
          <p:cNvPr id="3" name="Title 2"/>
          <p:cNvSpPr>
            <a:spLocks noGrp="1"/>
          </p:cNvSpPr>
          <p:nvPr>
            <p:ph type="title"/>
          </p:nvPr>
        </p:nvSpPr>
        <p:spPr/>
        <p:txBody>
          <a:bodyPr/>
          <a:lstStyle/>
          <a:p>
            <a:r>
              <a:rPr lang="en-GB" dirty="0" smtClean="0">
                <a:latin typeface="Times New Roman" pitchFamily="18" charset="0"/>
                <a:cs typeface="Times New Roman" pitchFamily="18" charset="0"/>
              </a:rPr>
              <a:t>In Summary…</a:t>
            </a:r>
            <a:endParaRPr lang="en-GB" dirty="0">
              <a:latin typeface="Times New Roman" pitchFamily="18" charset="0"/>
              <a:cs typeface="Times New Roman" pitchFamily="18" charset="0"/>
            </a:endParaRPr>
          </a:p>
        </p:txBody>
      </p:sp>
    </p:spTree>
    <p:extLst>
      <p:ext uri="{BB962C8B-B14F-4D97-AF65-F5344CB8AC3E}">
        <p14:creationId xmlns:p14="http://schemas.microsoft.com/office/powerpoint/2010/main" val="36512590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escriptionDoc" ma:contentTypeID="0x010100C117084739E9BA4AA0BF5AE274F2102B" ma:contentTypeVersion="10" ma:contentTypeDescription="Description" ma:contentTypeScope="" ma:versionID="9cc42c2642f0b0ace91228b2e5512d79">
  <xsd:schema xmlns:xsd="http://www.w3.org/2001/XMLSchema" xmlns:xs="http://www.w3.org/2001/XMLSchema" xmlns:p="http://schemas.microsoft.com/office/2006/metadata/properties" xmlns:ns2="eba68c5d-a16d-4544-b27e-a8c1f589a1c5" targetNamespace="http://schemas.microsoft.com/office/2006/metadata/properties" ma:root="true" ma:fieldsID="fdef09023150f26131c59e3f87465038" ns2:_="">
    <xsd:import namespace="eba68c5d-a16d-4544-b27e-a8c1f589a1c5"/>
    <xsd:element name="properties">
      <xsd:complexType>
        <xsd:sequence>
          <xsd:element name="documentManagement">
            <xsd:complexType>
              <xsd:all>
                <xsd:element ref="ns2:DescriptionComments" minOccurs="0"/>
                <xsd:element ref="ns2:MediaServiceMetadata" minOccurs="0"/>
                <xsd:element ref="ns2:MediaServiceFastMetadata" minOccurs="0"/>
                <xsd:element ref="ns2:MediaServiceDateTaken" minOccurs="0"/>
                <xsd:element ref="ns2:MediaServiceAutoTag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a68c5d-a16d-4544-b27e-a8c1f589a1c5" elementFormDefault="qualified">
    <xsd:import namespace="http://schemas.microsoft.com/office/2006/documentManagement/types"/>
    <xsd:import namespace="http://schemas.microsoft.com/office/infopath/2007/PartnerControls"/>
    <xsd:element name="DescriptionComments" ma:index="8" nillable="true" ma:displayName="Description" ma:description="Description of the document" ma:internalName="DescriptionComments" ma:readOnly="fals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escriptionComments xmlns="eba68c5d-a16d-4544-b27e-a8c1f589a1c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A50B0F-F6F5-47B4-8CD9-A54D3D74DD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a68c5d-a16d-4544-b27e-a8c1f589a1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00553E9-B1D6-436A-B5B4-FC44BF073265}">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eba68c5d-a16d-4544-b27e-a8c1f589a1c5"/>
    <ds:schemaRef ds:uri="http://www.w3.org/XML/1998/namespace"/>
    <ds:schemaRef ds:uri="http://purl.org/dc/dcmitype/"/>
  </ds:schemaRefs>
</ds:datastoreItem>
</file>

<file path=customXml/itemProps3.xml><?xml version="1.0" encoding="utf-8"?>
<ds:datastoreItem xmlns:ds="http://schemas.openxmlformats.org/officeDocument/2006/customXml" ds:itemID="{7DBC8915-1CC4-4408-B9B1-F5C6ADB6CE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4099</TotalTime>
  <Words>417</Words>
  <Application>Microsoft Office PowerPoint</Application>
  <PresentationFormat>Custom</PresentationFormat>
  <Paragraphs>43</Paragraphs>
  <Slides>5</Slides>
  <Notes>2</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Waveform</vt:lpstr>
      <vt:lpstr> Performance Characterisation of Multiple Cs-Te Photocathodes</vt:lpstr>
      <vt:lpstr>MTE - Room</vt:lpstr>
      <vt:lpstr>PowerPoint Presentation</vt:lpstr>
      <vt:lpstr>PowerPoint Presentation</vt:lpstr>
      <vt:lpstr>In Summary…</vt:lpstr>
    </vt:vector>
  </TitlesOfParts>
  <Company>STFC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Update</dc:title>
  <dc:creator>Liam Soomary</dc:creator>
  <cp:lastModifiedBy>Windows User</cp:lastModifiedBy>
  <cp:revision>173</cp:revision>
  <dcterms:created xsi:type="dcterms:W3CDTF">2018-03-16T10:12:01Z</dcterms:created>
  <dcterms:modified xsi:type="dcterms:W3CDTF">2021-11-08T16:54:36Z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0x010100C117084739E9BA4AA0BF5AE274F2102B</vt:lpwstr>
  </property>
</Properties>
</file>