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8" r:id="rId2"/>
  </p:sldMasterIdLst>
  <p:notesMasterIdLst>
    <p:notesMasterId r:id="rId8"/>
  </p:notesMasterIdLst>
  <p:handoutMasterIdLst>
    <p:handoutMasterId r:id="rId9"/>
  </p:handoutMasterIdLst>
  <p:sldIdLst>
    <p:sldId id="324" r:id="rId3"/>
    <p:sldId id="326" r:id="rId4"/>
    <p:sldId id="327" r:id="rId5"/>
    <p:sldId id="328" r:id="rId6"/>
    <p:sldId id="32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8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804" y="10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3552" y="-2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24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98CB5A4-07FA-4ADB-94BA-D0065C909A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  <p:pic>
        <p:nvPicPr>
          <p:cNvPr id="11" name="Picture 10" descr="pitz-logo-var-1-blu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408" y="5698193"/>
            <a:ext cx="786236" cy="73749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61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DF1FE4D-4B28-4FC6-A712-C31ACEAEC2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5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185400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3461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2836" y="6554528"/>
            <a:ext cx="9991716" cy="186841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| Thermal momentum imaging | MT meeting | Peng-Wei Huang | 04.03.2019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71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98CB5A4-07FA-4ADB-94BA-D0065C909A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  <p:pic>
        <p:nvPicPr>
          <p:cNvPr id="11" name="Picture 10" descr="pitz-logo-var-1-blu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408" y="5698193"/>
            <a:ext cx="786236" cy="73749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97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DF1FE4D-4B28-4FC6-A712-C31ACEAEC2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185400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032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2836" y="6554528"/>
            <a:ext cx="9991716" cy="186841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| Thermal momentum imaging | MT meeting | Peng-Wei Huang | 04.03.2019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42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871" y="6534195"/>
            <a:ext cx="9991716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| Thermal momentum imaging | MT meeting | Peng-Wei Huang | 04.03.2019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848528" y="6554528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900" b="1" dirty="0">
                <a:solidFill>
                  <a:prstClr val="black"/>
                </a:solidFill>
              </a:rPr>
              <a:t>Page </a:t>
            </a:r>
            <a:fld id="{0427E4B2-AC28-443E-BE04-5CD55098A90B}" type="slidenum">
              <a:rPr lang="en-US" sz="900" b="1" smtClean="0">
                <a:solidFill>
                  <a:prstClr val="black"/>
                </a:solidFill>
              </a:rPr>
              <a:pPr algn="r"/>
              <a:t>‹#›</a:t>
            </a:fld>
            <a:r>
              <a:rPr lang="en-US" sz="900" b="1" dirty="0">
                <a:solidFill>
                  <a:prstClr val="black"/>
                </a:solidFill>
              </a:rPr>
              <a:t> / 18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4CD88DD-DBFC-4A36-8842-5A071EC0CA3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17" y="6582959"/>
            <a:ext cx="287966" cy="86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77" y="6578300"/>
            <a:ext cx="257855" cy="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40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tabLst>
          <a:tab pos="2667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871" y="6534195"/>
            <a:ext cx="9991716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</a:rPr>
              <a:t>| Thermal momentum imaging | MT meeting | Peng-Wei Huang | 04.03.2019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848528" y="6554528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900" b="1" dirty="0">
                <a:solidFill>
                  <a:prstClr val="black"/>
                </a:solidFill>
              </a:rPr>
              <a:t>Page </a:t>
            </a:r>
            <a:fld id="{0427E4B2-AC28-443E-BE04-5CD55098A90B}" type="slidenum">
              <a:rPr lang="en-US" sz="900" b="1" smtClean="0">
                <a:solidFill>
                  <a:prstClr val="black"/>
                </a:solidFill>
              </a:rPr>
              <a:pPr algn="r"/>
              <a:t>‹#›</a:t>
            </a:fld>
            <a:r>
              <a:rPr lang="en-US" sz="900" b="1" dirty="0">
                <a:solidFill>
                  <a:prstClr val="black"/>
                </a:solidFill>
              </a:rPr>
              <a:t> / </a:t>
            </a:r>
            <a:r>
              <a:rPr lang="en-US" sz="900" b="1" dirty="0" smtClean="0">
                <a:solidFill>
                  <a:prstClr val="black"/>
                </a:solidFill>
              </a:rPr>
              <a:t>5</a:t>
            </a:r>
            <a:endParaRPr lang="en-US" sz="900" b="1" dirty="0">
              <a:solidFill>
                <a:prstClr val="black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4CD88DD-DBFC-4A36-8842-5A071EC0CA3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17" y="6582959"/>
            <a:ext cx="287966" cy="86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77" y="6578300"/>
            <a:ext cx="257855" cy="9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626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tabLst>
          <a:tab pos="2667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Anomalous correlation between quantum efficiency and transverse momentum spread in semiconductor cathode photoemission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16080" y="2348880"/>
            <a:ext cx="4967933" cy="3312368"/>
          </a:xfrm>
        </p:spPr>
        <p:txBody>
          <a:bodyPr/>
          <a:lstStyle/>
          <a:p>
            <a:r>
              <a:rPr lang="en-US" altLang="zh-CN" sz="1600" b="0" dirty="0"/>
              <a:t>P-W. Huang, H. Qian, Y. Chen, M. Gross, I. </a:t>
            </a:r>
            <a:r>
              <a:rPr lang="en-US" altLang="zh-CN" sz="1600" b="0" dirty="0" err="1"/>
              <a:t>Isaev</a:t>
            </a:r>
            <a:r>
              <a:rPr lang="en-US" altLang="zh-CN" sz="1600" b="0" dirty="0"/>
              <a:t>, C. </a:t>
            </a:r>
            <a:r>
              <a:rPr lang="en-US" altLang="zh-CN" sz="1600" b="0" dirty="0" err="1"/>
              <a:t>Koschitzki</a:t>
            </a:r>
            <a:r>
              <a:rPr lang="en-US" altLang="zh-CN" sz="1600" b="0" dirty="0"/>
              <a:t>, M. </a:t>
            </a:r>
            <a:r>
              <a:rPr lang="en-US" altLang="zh-CN" sz="1600" b="0" dirty="0" err="1"/>
              <a:t>Krasilnikov</a:t>
            </a:r>
            <a:r>
              <a:rPr lang="en-US" altLang="zh-CN" sz="1600" b="0" dirty="0"/>
              <a:t>, S. Lal, X. Li, O. </a:t>
            </a:r>
            <a:r>
              <a:rPr lang="en-US" altLang="zh-CN" sz="1600" b="0" dirty="0" err="1"/>
              <a:t>Lishilin</a:t>
            </a:r>
            <a:r>
              <a:rPr lang="en-US" altLang="zh-CN" sz="1600" b="0" dirty="0"/>
              <a:t>, D. </a:t>
            </a:r>
            <a:r>
              <a:rPr lang="en-US" altLang="zh-CN" sz="1600" b="0" dirty="0" err="1"/>
              <a:t>Melkumyan</a:t>
            </a:r>
            <a:r>
              <a:rPr lang="en-US" altLang="zh-CN" sz="1600" b="0" dirty="0"/>
              <a:t>, R. </a:t>
            </a:r>
            <a:r>
              <a:rPr lang="en-US" altLang="zh-CN" sz="1600" b="0" dirty="0" err="1"/>
              <a:t>Niemczyk</a:t>
            </a:r>
            <a:r>
              <a:rPr lang="en-US" altLang="zh-CN" sz="1600" b="0" dirty="0"/>
              <a:t>, A. </a:t>
            </a:r>
            <a:r>
              <a:rPr lang="en-US" altLang="zh-CN" sz="1600" b="0" dirty="0" err="1"/>
              <a:t>Oppelt</a:t>
            </a:r>
            <a:r>
              <a:rPr lang="en-US" altLang="zh-CN" sz="1600" b="0" dirty="0"/>
              <a:t>, H. Shaker, G. Shu, F. Stephan, and G. </a:t>
            </a:r>
            <a:r>
              <a:rPr lang="en-US" altLang="zh-CN" sz="1600" b="0" dirty="0" err="1"/>
              <a:t>Vashchenko</a:t>
            </a:r>
            <a:r>
              <a:rPr lang="en-US" altLang="zh-CN" sz="1600" dirty="0"/>
              <a:t> </a:t>
            </a:r>
          </a:p>
          <a:p>
            <a:r>
              <a:rPr lang="en-US" altLang="zh-CN" sz="1600" dirty="0"/>
              <a:t>DESY, </a:t>
            </a:r>
            <a:r>
              <a:rPr lang="en-US" altLang="zh-CN" sz="1600" dirty="0" err="1"/>
              <a:t>Zeuthen</a:t>
            </a:r>
            <a:r>
              <a:rPr lang="en-US" altLang="zh-CN" sz="1600" dirty="0"/>
              <a:t>, Germany</a:t>
            </a:r>
          </a:p>
          <a:p>
            <a:r>
              <a:rPr lang="en-US" altLang="zh-CN" sz="1600" dirty="0"/>
              <a:t/>
            </a:r>
            <a:br>
              <a:rPr lang="en-US" altLang="zh-CN" sz="1600" dirty="0"/>
            </a:br>
            <a:r>
              <a:rPr lang="en-US" altLang="zh-CN" sz="1600" dirty="0"/>
              <a:t> </a:t>
            </a:r>
            <a:r>
              <a:rPr lang="it-IT" altLang="zh-CN" sz="1600" b="0" dirty="0"/>
              <a:t>L. Monaco, P. Michelato, D. Sertore</a:t>
            </a:r>
            <a:r>
              <a:rPr lang="it-IT" altLang="zh-CN" sz="1600" dirty="0"/>
              <a:t> </a:t>
            </a:r>
            <a:br>
              <a:rPr lang="it-IT" altLang="zh-CN" sz="1600" dirty="0"/>
            </a:br>
            <a:r>
              <a:rPr lang="it-IT" altLang="zh-CN" sz="1600" dirty="0"/>
              <a:t>Università degli Studi di Milano e INFN LASA, Segrate, Italy </a:t>
            </a:r>
          </a:p>
          <a:p>
            <a:endParaRPr lang="it-IT" altLang="zh-CN" sz="1600" dirty="0"/>
          </a:p>
          <a:p>
            <a:r>
              <a:rPr lang="en-US" altLang="zh-CN" b="0" dirty="0"/>
              <a:t>S. </a:t>
            </a:r>
            <a:r>
              <a:rPr lang="en-US" altLang="zh-CN" b="0" dirty="0" err="1"/>
              <a:t>Lederer</a:t>
            </a:r>
            <a:r>
              <a:rPr lang="en-US" altLang="zh-CN" sz="1600" dirty="0"/>
              <a:t> </a:t>
            </a:r>
            <a:br>
              <a:rPr lang="en-US" altLang="zh-CN" sz="1600" dirty="0"/>
            </a:br>
            <a:r>
              <a:rPr lang="en-US" altLang="zh-CN" sz="1600" dirty="0"/>
              <a:t>DESY, Hamburg, Germany</a:t>
            </a:r>
            <a:endParaRPr lang="it-IT" altLang="zh-CN" sz="1600" dirty="0"/>
          </a:p>
          <a:p>
            <a:r>
              <a:rPr lang="it-IT" altLang="zh-CN" sz="1600" dirty="0"/>
              <a:t/>
            </a:r>
            <a:br>
              <a:rPr lang="it-IT" altLang="zh-CN" sz="1600" dirty="0"/>
            </a:br>
            <a:endParaRPr lang="en-US" sz="1600" b="0" dirty="0"/>
          </a:p>
        </p:txBody>
      </p:sp>
      <p:sp>
        <p:nvSpPr>
          <p:cNvPr id="3" name="矩形 2"/>
          <p:cNvSpPr/>
          <p:nvPr/>
        </p:nvSpPr>
        <p:spPr>
          <a:xfrm>
            <a:off x="4079776" y="6488668"/>
            <a:ext cx="3859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P3 Workshop @ SLAC,  12.11.2021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2474586"/>
            <a:ext cx="3830960" cy="318666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988323" y="566124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Experiments conducted at PITZ</a:t>
            </a:r>
            <a:endParaRPr lang="zh-CN" altLang="en-US" sz="1600" dirty="0" err="1"/>
          </a:p>
        </p:txBody>
      </p:sp>
    </p:spTree>
    <p:extLst>
      <p:ext uri="{BB962C8B-B14F-4D97-AF65-F5344CB8AC3E}">
        <p14:creationId xmlns:p14="http://schemas.microsoft.com/office/powerpoint/2010/main" val="61760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09235" y="1068190"/>
            <a:ext cx="4957731" cy="2687092"/>
          </a:xfrm>
        </p:spPr>
        <p:txBody>
          <a:bodyPr/>
          <a:lstStyle/>
          <a:p>
            <a:r>
              <a:rPr lang="en-US" altLang="zh-CN" sz="2000" dirty="0"/>
              <a:t>For most of the cases, thermal emittance is improved with reduced QE </a:t>
            </a:r>
          </a:p>
          <a:p>
            <a:r>
              <a:rPr lang="en-US" altLang="zh-CN" sz="2000" dirty="0"/>
              <a:t>Positive correlation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Photon energy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Electron affinity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Applied electric field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Temperature</a:t>
            </a:r>
            <a:endParaRPr lang="zh-CN" altLang="en-US" sz="18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Thermal emittance vs quantum efficiency</a:t>
            </a: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1969150" y="4108430"/>
            <a:ext cx="0" cy="165618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rot="5400000">
            <a:off x="2797242" y="4936522"/>
            <a:ext cx="0" cy="165618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 rot="19624121">
            <a:off x="2141069" y="4756501"/>
            <a:ext cx="1494772" cy="36004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 err="1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19536" y="5782025"/>
            <a:ext cx="19378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Quantum efficiency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 rot="16200000">
            <a:off x="760878" y="4770159"/>
            <a:ext cx="18838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Thermal emittance</a:t>
            </a:r>
            <a:endParaRPr lang="zh-CN" altLang="en-US" sz="1600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9656" y="2720346"/>
            <a:ext cx="3830960" cy="3186662"/>
          </a:xfrm>
          <a:prstGeom prst="rect">
            <a:avLst/>
          </a:prstGeom>
        </p:spPr>
      </p:pic>
      <p:sp>
        <p:nvSpPr>
          <p:cNvPr id="13" name="内容占位符 1"/>
          <p:cNvSpPr txBox="1">
            <a:spLocks/>
          </p:cNvSpPr>
          <p:nvPr/>
        </p:nvSpPr>
        <p:spPr>
          <a:xfrm>
            <a:off x="6456040" y="1007126"/>
            <a:ext cx="5184576" cy="2565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/>
              <a:t>Negative correlation between thermal emittance and QE is observed through the correlation between the mapping studies.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/>
          <a:srcRect b="49614"/>
          <a:stretch/>
        </p:blipFill>
        <p:spPr>
          <a:xfrm>
            <a:off x="4462470" y="2130746"/>
            <a:ext cx="2951379" cy="225927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/>
          <a:srcRect t="49207"/>
          <a:stretch/>
        </p:blipFill>
        <p:spPr>
          <a:xfrm>
            <a:off x="4565480" y="4581128"/>
            <a:ext cx="2874505" cy="2218230"/>
          </a:xfrm>
          <a:prstGeom prst="rect">
            <a:avLst/>
          </a:prstGeom>
        </p:spPr>
      </p:pic>
      <p:cxnSp>
        <p:nvCxnSpPr>
          <p:cNvPr id="17" name="直接箭头连接符 16"/>
          <p:cNvCxnSpPr>
            <a:stCxn id="14" idx="3"/>
          </p:cNvCxnSpPr>
          <p:nvPr/>
        </p:nvCxnSpPr>
        <p:spPr>
          <a:xfrm>
            <a:off x="7413849" y="3260385"/>
            <a:ext cx="3146647" cy="117672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7536160" y="4581128"/>
            <a:ext cx="3168352" cy="106205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28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07987" y="967042"/>
            <a:ext cx="5039941" cy="1476165"/>
          </a:xfrm>
        </p:spPr>
        <p:txBody>
          <a:bodyPr/>
          <a:lstStyle/>
          <a:p>
            <a:r>
              <a:rPr lang="en-US" altLang="zh-CN" sz="2000" dirty="0"/>
              <a:t>Typical images of thermal emittance map and QE map</a:t>
            </a:r>
          </a:p>
          <a:p>
            <a:r>
              <a:rPr lang="en-US" altLang="zh-CN" sz="2000" dirty="0"/>
              <a:t>The negative correlation is observed for four cathodes. These cathodes are fabricated with the same </a:t>
            </a:r>
            <a:r>
              <a:rPr lang="en-US" altLang="zh-CN" sz="2000" dirty="0" smtClean="0"/>
              <a:t>recipe with </a:t>
            </a:r>
            <a:r>
              <a:rPr lang="en-US" altLang="zh-CN" sz="2000" dirty="0"/>
              <a:t>different </a:t>
            </a:r>
            <a:r>
              <a:rPr lang="en-US" altLang="zh-CN" sz="2000" dirty="0" err="1"/>
              <a:t>Te</a:t>
            </a:r>
            <a:r>
              <a:rPr lang="en-US" altLang="zh-CN" sz="2000" dirty="0"/>
              <a:t> deposition thicknesses and hence different sample thicknesses</a:t>
            </a:r>
          </a:p>
          <a:p>
            <a:r>
              <a:rPr lang="en-US" altLang="zh-CN" sz="2000" dirty="0"/>
              <a:t>The negative correlation is preserved under different applied electric fields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Thermal emittance map &amp; QE map measured at PITZ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93" y="3239554"/>
            <a:ext cx="4201285" cy="349470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8" y="990631"/>
            <a:ext cx="4320480" cy="145257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/>
          <a:srcRect b="49614"/>
          <a:stretch/>
        </p:blipFill>
        <p:spPr>
          <a:xfrm>
            <a:off x="861249" y="4489258"/>
            <a:ext cx="2887948" cy="221072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49207"/>
          <a:stretch/>
        </p:blipFill>
        <p:spPr>
          <a:xfrm>
            <a:off x="3866659" y="4437112"/>
            <a:ext cx="2874505" cy="2218230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28" y="902660"/>
            <a:ext cx="2534572" cy="178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99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63352" y="832942"/>
            <a:ext cx="6969696" cy="274826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altLang="zh-CN" sz="1800" dirty="0" smtClean="0"/>
              <a:t>Schottky </a:t>
            </a:r>
            <a:r>
              <a:rPr lang="en-US" altLang="zh-CN" sz="1800" dirty="0"/>
              <a:t>barrier model</a:t>
            </a:r>
          </a:p>
          <a:p>
            <a:pPr lvl="1"/>
            <a:r>
              <a:rPr lang="en-US" altLang="zh-CN" sz="1800" dirty="0" smtClean="0"/>
              <a:t>Cs-excess </a:t>
            </a:r>
            <a:r>
              <a:rPr lang="en-US" altLang="zh-CN" sz="1800" dirty="0"/>
              <a:t>Cs</a:t>
            </a:r>
            <a:r>
              <a:rPr lang="en-US" altLang="zh-CN" sz="1800" baseline="-25000" dirty="0"/>
              <a:t>2</a:t>
            </a:r>
            <a:r>
              <a:rPr lang="en-US" altLang="zh-CN" sz="1800" dirty="0"/>
              <a:t>Te – varied Cs</a:t>
            </a:r>
            <a:r>
              <a:rPr lang="en-US" altLang="zh-CN" sz="1800" baseline="30000" dirty="0"/>
              <a:t>+</a:t>
            </a:r>
            <a:r>
              <a:rPr lang="en-US" altLang="zh-CN" sz="1800" dirty="0"/>
              <a:t> density at different transverse position of cathode</a:t>
            </a:r>
          </a:p>
          <a:p>
            <a:pPr lvl="1"/>
            <a:r>
              <a:rPr lang="en-US" altLang="zh-CN" sz="1800" dirty="0"/>
              <a:t>The excess </a:t>
            </a:r>
            <a:r>
              <a:rPr lang="en-US" altLang="zh-CN" sz="1800" dirty="0" smtClean="0"/>
              <a:t>Cesium tends </a:t>
            </a:r>
            <a:r>
              <a:rPr lang="en-US" altLang="zh-CN" sz="1800" dirty="0"/>
              <a:t>to offer free electrons to form </a:t>
            </a:r>
            <a:r>
              <a:rPr lang="en-US" altLang="zh-CN" sz="1800" dirty="0" smtClean="0"/>
              <a:t>the </a:t>
            </a:r>
            <a:r>
              <a:rPr lang="en-US" altLang="zh-CN" sz="1800" dirty="0" err="1" smtClean="0"/>
              <a:t>Schottky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barrier. The depletion area </a:t>
            </a:r>
            <a:r>
              <a:rPr lang="en-US" altLang="zh-CN" sz="1800" dirty="0" smtClean="0"/>
              <a:t>covers </a:t>
            </a:r>
            <a:r>
              <a:rPr lang="en-US" altLang="zh-CN" sz="1800" dirty="0"/>
              <a:t>the whole cathode film (~30 nm) and the build-in electric field accelerates electrons.</a:t>
            </a:r>
          </a:p>
          <a:p>
            <a:pPr lvl="1"/>
            <a:r>
              <a:rPr lang="en-US" altLang="zh-CN" sz="1800" dirty="0"/>
              <a:t>The electrons excited at the deep side of the film would experience higher loss rates due to scattering with Cs ions and </a:t>
            </a:r>
            <a:r>
              <a:rPr lang="en-US" altLang="zh-CN" sz="1800" dirty="0" smtClean="0"/>
              <a:t>reach </a:t>
            </a:r>
            <a:r>
              <a:rPr lang="en-US" altLang="zh-CN" sz="1800" dirty="0"/>
              <a:t>higher excess energy due to the acceleration, and therefore, </a:t>
            </a:r>
            <a:r>
              <a:rPr lang="en-US" altLang="zh-CN" sz="1800" dirty="0" smtClean="0"/>
              <a:t>the number of </a:t>
            </a:r>
            <a:r>
              <a:rPr lang="en-US" altLang="zh-CN" sz="1800" dirty="0"/>
              <a:t>emitted electrons </a:t>
            </a:r>
            <a:r>
              <a:rPr lang="en-US" altLang="zh-CN" sz="1800" dirty="0" smtClean="0"/>
              <a:t>reduces </a:t>
            </a:r>
            <a:r>
              <a:rPr lang="en-US" altLang="zh-CN" sz="1800" dirty="0"/>
              <a:t>but </a:t>
            </a:r>
            <a:r>
              <a:rPr lang="en-US" altLang="zh-CN" sz="1800" dirty="0" smtClean="0"/>
              <a:t>their </a:t>
            </a:r>
            <a:r>
              <a:rPr lang="en-US" altLang="zh-CN" sz="1800" dirty="0"/>
              <a:t>excess energy is higher.</a:t>
            </a:r>
            <a:endParaRPr lang="zh-CN" altLang="en-US" sz="18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Theoretical models for negative correlation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779" y="4271911"/>
            <a:ext cx="3381088" cy="2534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8256240" y="4213721"/>
                <a:ext cx="3108960" cy="2376264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𝐶</m:t>
                      </m:r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b>
                      </m:sSub>
                      <m:r>
                        <a:rPr kumimoji="0" lang="en-US" altLang="zh-CN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𝑇𝑒</m:t>
                      </m:r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40" y="4213721"/>
                <a:ext cx="3108960" cy="2376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8256240" y="4213721"/>
                <a:ext cx="989215" cy="1007617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𝐶</m:t>
                      </m:r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x</m:t>
                          </m:r>
                          <m: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Te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y</m:t>
                          </m:r>
                          <m: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40" y="4213721"/>
                <a:ext cx="989215" cy="1007617"/>
              </a:xfrm>
              <a:prstGeom prst="rect">
                <a:avLst/>
              </a:prstGeom>
              <a:blipFill>
                <a:blip r:embed="rId5"/>
                <a:stretch>
                  <a:fillRect l="-5455"/>
                </a:stretch>
              </a:blipFill>
              <a:ln w="12700" cap="flat" cmpd="sng" algn="ctr">
                <a:solidFill>
                  <a:srgbClr val="ED7D31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9316112" y="4213721"/>
                <a:ext cx="989215" cy="1007617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𝐶</m:t>
                      </m:r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x</m:t>
                          </m:r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Te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y</m:t>
                          </m:r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112" y="4213721"/>
                <a:ext cx="989215" cy="1007617"/>
              </a:xfrm>
              <a:prstGeom prst="rect">
                <a:avLst/>
              </a:prstGeom>
              <a:blipFill>
                <a:blip r:embed="rId6"/>
                <a:stretch>
                  <a:fillRect l="-6061"/>
                </a:stretch>
              </a:blipFill>
              <a:ln w="12700" cap="flat" cmpd="sng" algn="ctr">
                <a:solidFill>
                  <a:srgbClr val="FFC000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10375985" y="4213720"/>
                <a:ext cx="989215" cy="1007617"/>
              </a:xfrm>
              <a:prstGeom prst="rect">
                <a:avLst/>
              </a:prstGeom>
              <a:gradFill rotWithShape="1">
                <a:gsLst>
                  <a:gs pos="0">
                    <a:srgbClr val="70AD47">
                      <a:lumMod val="110000"/>
                      <a:satMod val="105000"/>
                      <a:tint val="67000"/>
                    </a:srgbClr>
                  </a:gs>
                  <a:gs pos="50000">
                    <a:srgbClr val="70AD47">
                      <a:lumMod val="105000"/>
                      <a:satMod val="103000"/>
                      <a:tint val="73000"/>
                    </a:srgbClr>
                  </a:gs>
                  <a:gs pos="100000">
                    <a:srgbClr val="70AD47">
                      <a:lumMod val="105000"/>
                      <a:satMod val="109000"/>
                      <a:tint val="81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𝐶</m:t>
                      </m:r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x</m:t>
                          </m:r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Te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altLang="zh-CN" sz="1800" b="0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y</m:t>
                          </m:r>
                          <m:r>
                            <a:rPr kumimoji="0" lang="en-US" altLang="zh-CN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5985" y="4213720"/>
                <a:ext cx="989215" cy="1007617"/>
              </a:xfrm>
              <a:prstGeom prst="rect">
                <a:avLst/>
              </a:prstGeom>
              <a:blipFill>
                <a:blip r:embed="rId7"/>
                <a:stretch>
                  <a:fillRect l="-6748"/>
                </a:stretch>
              </a:blipFill>
              <a:ln w="6350" cap="flat" cmpd="sng" algn="ctr">
                <a:solidFill>
                  <a:srgbClr val="70AD47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内容占位符 1"/>
          <p:cNvSpPr txBox="1">
            <a:spLocks/>
          </p:cNvSpPr>
          <p:nvPr/>
        </p:nvSpPr>
        <p:spPr>
          <a:xfrm>
            <a:off x="7550007" y="896757"/>
            <a:ext cx="4377408" cy="18785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altLang="zh-CN" sz="1800" dirty="0"/>
              <a:t>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compositions model</a:t>
            </a:r>
          </a:p>
          <a:p>
            <a:pPr lvl="1"/>
            <a:r>
              <a:rPr lang="en-US" altLang="zh-CN" sz="1800" dirty="0"/>
              <a:t>varied kinds of 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composites. </a:t>
            </a:r>
          </a:p>
          <a:p>
            <a:pPr lvl="1"/>
            <a:r>
              <a:rPr lang="en-US" altLang="zh-CN" sz="1800" dirty="0"/>
              <a:t>Some kind of 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composite has higher QE and lower thermal emittance than the others. </a:t>
            </a:r>
          </a:p>
          <a:p>
            <a:pPr lvl="1"/>
            <a:r>
              <a:rPr lang="en-US" altLang="zh-CN" sz="1800" dirty="0"/>
              <a:t>varied ratios of 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composites at different position of cathode</a:t>
            </a:r>
            <a:endParaRPr lang="zh-CN" altLang="en-US" sz="1800" dirty="0"/>
          </a:p>
        </p:txBody>
      </p:sp>
      <p:sp>
        <p:nvSpPr>
          <p:cNvPr id="18" name="矩形 17"/>
          <p:cNvSpPr/>
          <p:nvPr/>
        </p:nvSpPr>
        <p:spPr>
          <a:xfrm>
            <a:off x="7922478" y="3119544"/>
            <a:ext cx="363246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</a:rPr>
              <a:t>Cs-</a:t>
            </a:r>
            <a:r>
              <a:rPr lang="en-US" altLang="zh-CN" dirty="0" err="1">
                <a:solidFill>
                  <a:prstClr val="black"/>
                </a:solidFill>
              </a:rPr>
              <a:t>Te</a:t>
            </a:r>
            <a:r>
              <a:rPr lang="en-US" altLang="zh-CN" dirty="0">
                <a:solidFill>
                  <a:prstClr val="black"/>
                </a:solidFill>
              </a:rPr>
              <a:t> composites: </a:t>
            </a:r>
          </a:p>
          <a:p>
            <a:r>
              <a:rPr lang="en-US" altLang="zh-CN" dirty="0">
                <a:solidFill>
                  <a:prstClr val="black"/>
                </a:solidFill>
              </a:rPr>
              <a:t>Cs</a:t>
            </a:r>
            <a:r>
              <a:rPr lang="en-US" altLang="zh-CN" baseline="-25000" dirty="0">
                <a:solidFill>
                  <a:prstClr val="black"/>
                </a:solidFill>
              </a:rPr>
              <a:t>2</a:t>
            </a:r>
            <a:r>
              <a:rPr lang="en-US" altLang="zh-CN" dirty="0">
                <a:solidFill>
                  <a:prstClr val="black"/>
                </a:solidFill>
              </a:rPr>
              <a:t>Te, </a:t>
            </a:r>
            <a:r>
              <a:rPr lang="en-US" altLang="zh-CN" dirty="0"/>
              <a:t>Cs</a:t>
            </a:r>
            <a:r>
              <a:rPr lang="en-US" altLang="zh-CN" baseline="-25000" dirty="0"/>
              <a:t>3</a:t>
            </a:r>
            <a:r>
              <a:rPr lang="en-US" altLang="zh-CN" dirty="0"/>
              <a:t>Te</a:t>
            </a:r>
            <a:r>
              <a:rPr lang="en-US" altLang="zh-CN" baseline="-25000" dirty="0"/>
              <a:t>2</a:t>
            </a:r>
            <a:r>
              <a:rPr lang="en-US" altLang="zh-CN" dirty="0"/>
              <a:t>, Cs</a:t>
            </a:r>
            <a:r>
              <a:rPr lang="en-US" altLang="zh-CN" baseline="-25000" dirty="0"/>
              <a:t>5</a:t>
            </a:r>
            <a:r>
              <a:rPr lang="en-US" altLang="zh-CN" dirty="0"/>
              <a:t>Te</a:t>
            </a:r>
            <a:r>
              <a:rPr lang="en-US" altLang="zh-CN" baseline="-25000" dirty="0"/>
              <a:t>4</a:t>
            </a:r>
            <a:r>
              <a:rPr lang="en-US" altLang="zh-CN" dirty="0"/>
              <a:t>, </a:t>
            </a:r>
            <a:r>
              <a:rPr lang="en-US" altLang="zh-CN" dirty="0" err="1"/>
              <a:t>CsTe</a:t>
            </a:r>
            <a:r>
              <a:rPr lang="en-US" altLang="zh-CN" dirty="0"/>
              <a:t>, Cs</a:t>
            </a:r>
            <a:r>
              <a:rPr lang="en-US" altLang="zh-CN" baseline="-25000" dirty="0"/>
              <a:t>2</a:t>
            </a:r>
            <a:r>
              <a:rPr lang="en-US" altLang="zh-CN" dirty="0"/>
              <a:t>Te</a:t>
            </a:r>
            <a:r>
              <a:rPr lang="en-US" altLang="zh-CN" baseline="-25000" dirty="0"/>
              <a:t>3</a:t>
            </a:r>
            <a:r>
              <a:rPr lang="en-US" altLang="zh-CN" dirty="0"/>
              <a:t>, Cs</a:t>
            </a:r>
            <a:r>
              <a:rPr lang="en-US" altLang="zh-CN" baseline="-25000" dirty="0"/>
              <a:t>2</a:t>
            </a:r>
            <a:r>
              <a:rPr lang="en-US" altLang="zh-CN" dirty="0"/>
              <a:t>Te</a:t>
            </a:r>
            <a:r>
              <a:rPr lang="en-US" altLang="zh-CN" baseline="-25000" dirty="0"/>
              <a:t>5</a:t>
            </a:r>
            <a:r>
              <a:rPr lang="en-US" altLang="zh-CN" dirty="0"/>
              <a:t>, CsTe</a:t>
            </a:r>
            <a:r>
              <a:rPr lang="en-US" altLang="zh-CN" baseline="-25000" dirty="0"/>
              <a:t>5</a:t>
            </a:r>
            <a:r>
              <a:rPr lang="en-US" altLang="zh-CN" dirty="0"/>
              <a:t>,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988" y="4464884"/>
            <a:ext cx="3210641" cy="234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5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9078" y="1966227"/>
            <a:ext cx="6066878" cy="204895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Schottky </a:t>
            </a:r>
            <a:r>
              <a:rPr lang="en-US" altLang="zh-CN" sz="1800" dirty="0"/>
              <a:t>barrier model</a:t>
            </a:r>
          </a:p>
          <a:p>
            <a:r>
              <a:rPr lang="en-US" altLang="zh-CN" sz="1800" dirty="0" smtClean="0"/>
              <a:t>Cs-poor: </a:t>
            </a:r>
            <a:r>
              <a:rPr lang="en-US" altLang="zh-CN" sz="1800" dirty="0"/>
              <a:t>The Cs</a:t>
            </a:r>
            <a:r>
              <a:rPr lang="en-US" altLang="zh-CN" sz="1800" baseline="-25000" dirty="0"/>
              <a:t>2</a:t>
            </a:r>
            <a:r>
              <a:rPr lang="en-US" altLang="zh-CN" sz="1800" dirty="0"/>
              <a:t>Te is p-type. The QE is a bit lower compared with the peak. The negative correlation is negligible. The QE and thermal emittance depend more on the local electron affinity. We would expect a </a:t>
            </a:r>
            <a:r>
              <a:rPr lang="en-US" altLang="zh-CN" sz="1800" dirty="0">
                <a:solidFill>
                  <a:srgbClr val="FF0000"/>
                </a:solidFill>
              </a:rPr>
              <a:t>negligible or positive correlation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correlation from the mapping study.</a:t>
            </a:r>
          </a:p>
          <a:p>
            <a:endParaRPr lang="zh-CN" altLang="en-US" sz="18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experiments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99356" y="974132"/>
            <a:ext cx="11593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We plan to carry out the experiments on </a:t>
            </a:r>
            <a:r>
              <a:rPr lang="en-US" altLang="zh-CN" sz="2000" dirty="0" smtClean="0"/>
              <a:t>Cs-poor </a:t>
            </a:r>
            <a:r>
              <a:rPr lang="en-US" altLang="zh-CN" sz="2000" dirty="0"/>
              <a:t>Cs</a:t>
            </a:r>
            <a:r>
              <a:rPr lang="en-US" altLang="zh-CN" sz="2000" baseline="-25000" dirty="0"/>
              <a:t>2</a:t>
            </a:r>
            <a:r>
              <a:rPr lang="en-US" altLang="zh-CN" sz="2000" dirty="0"/>
              <a:t>Te cathodes at PITZ to distinguish the two possible </a:t>
            </a:r>
            <a:r>
              <a:rPr lang="en-US" altLang="zh-CN" sz="2000" dirty="0" smtClean="0"/>
              <a:t>models. </a:t>
            </a:r>
            <a:endParaRPr lang="zh-CN" altLang="en-US" sz="2000" dirty="0" err="1"/>
          </a:p>
        </p:txBody>
      </p:sp>
      <p:sp>
        <p:nvSpPr>
          <p:cNvPr id="7" name="内容占位符 1"/>
          <p:cNvSpPr txBox="1">
            <a:spLocks/>
          </p:cNvSpPr>
          <p:nvPr/>
        </p:nvSpPr>
        <p:spPr>
          <a:xfrm>
            <a:off x="7536160" y="2138964"/>
            <a:ext cx="4356484" cy="1913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0" rIns="0" bIns="0" rtlCol="0" anchor="t" anchorCtr="0"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CN" sz="1800" dirty="0"/>
              <a:t>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compositions model</a:t>
            </a:r>
          </a:p>
          <a:p>
            <a:r>
              <a:rPr lang="en-US" altLang="zh-CN" sz="1800" dirty="0"/>
              <a:t>Cs-poor: As most of the 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composites have Cs to 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ratio less than 2, the fabricated Cs-</a:t>
            </a:r>
            <a:r>
              <a:rPr lang="en-US" altLang="zh-CN" sz="1800" dirty="0" err="1"/>
              <a:t>Te</a:t>
            </a:r>
            <a:r>
              <a:rPr lang="en-US" altLang="zh-CN" sz="1800" dirty="0"/>
              <a:t> film still mixes with different phases. The </a:t>
            </a:r>
            <a:r>
              <a:rPr lang="en-US" altLang="zh-CN" sz="1800" dirty="0">
                <a:solidFill>
                  <a:srgbClr val="FF0000"/>
                </a:solidFill>
              </a:rPr>
              <a:t>negative</a:t>
            </a:r>
            <a:r>
              <a:rPr lang="en-US" altLang="zh-CN" sz="1800" dirty="0"/>
              <a:t> correlation is still expected.</a:t>
            </a:r>
            <a:endParaRPr lang="zh-CN" altLang="en-US" sz="18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4221088"/>
            <a:ext cx="3384376" cy="232821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680176" y="4941168"/>
            <a:ext cx="363246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</a:rPr>
              <a:t>Cs-</a:t>
            </a:r>
            <a:r>
              <a:rPr lang="en-US" altLang="zh-CN" dirty="0" err="1">
                <a:solidFill>
                  <a:prstClr val="black"/>
                </a:solidFill>
              </a:rPr>
              <a:t>Te</a:t>
            </a:r>
            <a:r>
              <a:rPr lang="en-US" altLang="zh-CN" dirty="0">
                <a:solidFill>
                  <a:prstClr val="black"/>
                </a:solidFill>
              </a:rPr>
              <a:t> composites: </a:t>
            </a:r>
          </a:p>
          <a:p>
            <a:r>
              <a:rPr lang="en-US" altLang="zh-CN" dirty="0">
                <a:solidFill>
                  <a:prstClr val="black"/>
                </a:solidFill>
              </a:rPr>
              <a:t>Cs</a:t>
            </a:r>
            <a:r>
              <a:rPr lang="en-US" altLang="zh-CN" baseline="-25000" dirty="0">
                <a:solidFill>
                  <a:prstClr val="black"/>
                </a:solidFill>
              </a:rPr>
              <a:t>2</a:t>
            </a:r>
            <a:r>
              <a:rPr lang="en-US" altLang="zh-CN" dirty="0">
                <a:solidFill>
                  <a:prstClr val="black"/>
                </a:solidFill>
              </a:rPr>
              <a:t>Te, </a:t>
            </a:r>
            <a:r>
              <a:rPr lang="en-US" altLang="zh-CN" dirty="0"/>
              <a:t>Cs</a:t>
            </a:r>
            <a:r>
              <a:rPr lang="en-US" altLang="zh-CN" baseline="-25000" dirty="0"/>
              <a:t>3</a:t>
            </a:r>
            <a:r>
              <a:rPr lang="en-US" altLang="zh-CN" dirty="0"/>
              <a:t>Te</a:t>
            </a:r>
            <a:r>
              <a:rPr lang="en-US" altLang="zh-CN" baseline="-25000" dirty="0"/>
              <a:t>2</a:t>
            </a:r>
            <a:r>
              <a:rPr lang="en-US" altLang="zh-CN" dirty="0"/>
              <a:t>, Cs</a:t>
            </a:r>
            <a:r>
              <a:rPr lang="en-US" altLang="zh-CN" baseline="-25000" dirty="0"/>
              <a:t>5</a:t>
            </a:r>
            <a:r>
              <a:rPr lang="en-US" altLang="zh-CN" dirty="0"/>
              <a:t>Te</a:t>
            </a:r>
            <a:r>
              <a:rPr lang="en-US" altLang="zh-CN" baseline="-25000" dirty="0"/>
              <a:t>4</a:t>
            </a:r>
            <a:r>
              <a:rPr lang="en-US" altLang="zh-CN" dirty="0"/>
              <a:t>, </a:t>
            </a:r>
            <a:r>
              <a:rPr lang="en-US" altLang="zh-CN" dirty="0" err="1"/>
              <a:t>CsTe</a:t>
            </a:r>
            <a:r>
              <a:rPr lang="en-US" altLang="zh-CN" dirty="0"/>
              <a:t>, Cs</a:t>
            </a:r>
            <a:r>
              <a:rPr lang="en-US" altLang="zh-CN" baseline="-25000" dirty="0"/>
              <a:t>2</a:t>
            </a:r>
            <a:r>
              <a:rPr lang="en-US" altLang="zh-CN" dirty="0"/>
              <a:t>Te</a:t>
            </a:r>
            <a:r>
              <a:rPr lang="en-US" altLang="zh-CN" baseline="-25000" dirty="0"/>
              <a:t>3</a:t>
            </a:r>
            <a:r>
              <a:rPr lang="en-US" altLang="zh-CN" dirty="0"/>
              <a:t>, Cs</a:t>
            </a:r>
            <a:r>
              <a:rPr lang="en-US" altLang="zh-CN" baseline="-25000" dirty="0"/>
              <a:t>2</a:t>
            </a:r>
            <a:r>
              <a:rPr lang="en-US" altLang="zh-CN" dirty="0"/>
              <a:t>Te</a:t>
            </a:r>
            <a:r>
              <a:rPr lang="en-US" altLang="zh-CN" baseline="-25000" dirty="0"/>
              <a:t>5</a:t>
            </a:r>
            <a:r>
              <a:rPr lang="en-US" altLang="zh-CN" dirty="0"/>
              <a:t>, CsTe</a:t>
            </a:r>
            <a:r>
              <a:rPr lang="en-US" altLang="zh-CN" baseline="-25000" dirty="0"/>
              <a:t>5</a:t>
            </a:r>
            <a:r>
              <a:rPr lang="en-US" altLang="zh-CN" dirty="0"/>
              <a:t>,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991544" y="6021288"/>
            <a:ext cx="1944216" cy="288032"/>
          </a:xfrm>
          <a:prstGeom prst="rect">
            <a:avLst/>
          </a:prstGeom>
          <a:noFill/>
          <a:ln w="28575">
            <a:solidFill>
              <a:srgbClr val="E35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 err="1" smtClean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3935760" y="6309320"/>
            <a:ext cx="288032" cy="23998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4237361" y="638588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Cs poor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2015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SY_PowerPoint_16x9_en">
  <a:themeElements>
    <a:clrScheme name="Benutzerdefiniert 63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.potx" id="{14073260-8C2D-4AB2-A81C-2042420C348F}" vid="{AD62EC48-8461-453D-92FA-1EE04F54074A}"/>
    </a:ext>
  </a:extLst>
</a:theme>
</file>

<file path=ppt/theme/theme2.xml><?xml version="1.0" encoding="utf-8"?>
<a:theme xmlns:a="http://schemas.openxmlformats.org/drawingml/2006/main" name="2_DESY_PowerPoint_16x9_en">
  <a:themeElements>
    <a:clrScheme name="Benutzerdefiniert 63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.potx" id="{14073260-8C2D-4AB2-A81C-2042420C348F}" vid="{AD62EC48-8461-453D-92FA-1EE04F5407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8755</TotalTime>
  <Words>491</Words>
  <Application>Microsoft Office PowerPoint</Application>
  <PresentationFormat>宽屏</PresentationFormat>
  <Paragraphs>52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Arial</vt:lpstr>
      <vt:lpstr>Cambria Math</vt:lpstr>
      <vt:lpstr>Wingdings</vt:lpstr>
      <vt:lpstr>1_DESY_PowerPoint_16x9_en</vt:lpstr>
      <vt:lpstr>2_DESY_PowerPoint_16x9_en</vt:lpstr>
      <vt:lpstr>Anomalous correlation between quantum efficiency and transverse momentum spread in semiconductor cathode photoemission</vt:lpstr>
      <vt:lpstr>Thermal emittance vs quantum efficiency</vt:lpstr>
      <vt:lpstr>Thermal emittance map &amp; QE map measured at PITZ</vt:lpstr>
      <vt:lpstr>Theoretical models for negative correlation</vt:lpstr>
      <vt:lpstr>Further experiments</vt:lpstr>
    </vt:vector>
  </TitlesOfParts>
  <Company>DESY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Isaev, Igor</dc:creator>
  <cp:lastModifiedBy>admin</cp:lastModifiedBy>
  <cp:revision>301</cp:revision>
  <dcterms:created xsi:type="dcterms:W3CDTF">2017-11-02T09:55:54Z</dcterms:created>
  <dcterms:modified xsi:type="dcterms:W3CDTF">2021-11-07T13:35:05Z</dcterms:modified>
</cp:coreProperties>
</file>