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86" r:id="rId4"/>
    <p:sldId id="258" r:id="rId5"/>
    <p:sldId id="275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96D49-6AFD-4DC2-A88D-7CF523E4093F}" type="datetimeFigureOut">
              <a:rPr lang="zh-CN" altLang="en-US" smtClean="0"/>
              <a:t>2021/11/1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C8178-F53B-47F2-892B-654A1F5252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72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DDEE7-6362-4F60-A89E-CDBE0F62E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74738"/>
            <a:ext cx="9144000" cy="1428750"/>
          </a:xfrm>
        </p:spPr>
        <p:txBody>
          <a:bodyPr anchor="b">
            <a:norm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EE5E80-B9A9-4F77-931E-F3C013E6C0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0487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Click to edit Master subtitle style</a:t>
            </a:r>
            <a:endParaRPr lang="zh-CN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CA011-6B0B-491D-9920-E6202CAD0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010D-13B4-433E-8DDE-1C8EDD29196A}" type="datetime1">
              <a:rPr lang="zh-CN" altLang="en-US" smtClean="0"/>
              <a:t>2021/11/1</a:t>
            </a:fld>
            <a:endParaRPr lang="zh-CN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99C6C-0DB1-43E2-B7DB-FD8638E38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" name="Picture 9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7BD637BC-F239-4971-AF08-7CD04BCCA0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35" y="127068"/>
            <a:ext cx="1125898" cy="11258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8434B4-258C-4C72-B814-558C146F02DE}"/>
              </a:ext>
            </a:extLst>
          </p:cNvPr>
          <p:cNvSpPr txBox="1"/>
          <p:nvPr userDrawn="1"/>
        </p:nvSpPr>
        <p:spPr>
          <a:xfrm>
            <a:off x="1316182" y="305297"/>
            <a:ext cx="9559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b="1" i="0" u="none" strike="noStrike" dirty="0">
                <a:solidFill>
                  <a:srgbClr val="871628"/>
                </a:solidFill>
                <a:effectLst/>
                <a:latin typeface="Arial" panose="020B0604020202020204" pitchFamily="34" charset="0"/>
              </a:rPr>
              <a:t>Photocathode Physics for Photoinjectors Workshop 2021</a:t>
            </a:r>
          </a:p>
          <a:p>
            <a:pPr algn="ctr"/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Wednesday November 10th - Friday November 12th, 2021</a:t>
            </a:r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F7D9445-A9AE-40D5-B0D1-CE8613EE7D11}"/>
              </a:ext>
            </a:extLst>
          </p:cNvPr>
          <p:cNvSpPr txBox="1">
            <a:spLocks/>
          </p:cNvSpPr>
          <p:nvPr userDrawn="1"/>
        </p:nvSpPr>
        <p:spPr>
          <a:xfrm>
            <a:off x="11455396" y="6408589"/>
            <a:ext cx="602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3ECBEA-D006-4C4D-89F3-3C42C8C7ADB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489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CB250-E80A-4A24-B9B0-FACCA5F8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9BFB6-AB88-4D5A-80DA-03473AD24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C5EF1-7FDB-4683-8BD6-74C388B86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337CD-838B-4335-88B4-63EF68086941}" type="datetime1">
              <a:rPr lang="zh-CN" altLang="en-US" smtClean="0"/>
              <a:t>2021/11/1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5EDC4-A469-46AB-B2F8-1AA9318B8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D91C8-6F2F-49CA-B35C-78EDAA861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CBEA-D006-4C4D-89F3-3C42C8C7AD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71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9D2C4D-DEDE-4A2C-A71B-707DB68E1D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F1456-A4B6-4A56-9B0B-9745CC6D8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E7563-06DF-4882-8223-8EC222DD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5BFC-2BA4-43EE-A26C-0192BA7D8B61}" type="datetime1">
              <a:rPr lang="zh-CN" altLang="en-US" smtClean="0"/>
              <a:t>2021/11/1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51A42-BFF2-41A8-B400-3E7117F0F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0FC44-B52B-4461-A11F-1DB076531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CBEA-D006-4C4D-89F3-3C42C8C7AD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66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280CC-08C8-4E4C-90A6-133D8A76E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14"/>
            <a:ext cx="10515600" cy="586214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B1CA9-B52D-4889-81CD-A06B3748E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9552"/>
            <a:ext cx="10515600" cy="435133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0C70A-41D0-4A63-980D-F14D95931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8E02-08F3-4B9F-AE3E-4E16E02935D4}" type="datetime1">
              <a:rPr lang="zh-CN" altLang="en-US" smtClean="0"/>
              <a:t>2021/11/1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08D25-8CD5-412E-AD6A-072F0658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B2D557-40F5-4A8E-A6FC-51557C7499E8}"/>
              </a:ext>
            </a:extLst>
          </p:cNvPr>
          <p:cNvSpPr txBox="1">
            <a:spLocks/>
          </p:cNvSpPr>
          <p:nvPr userDrawn="1"/>
        </p:nvSpPr>
        <p:spPr>
          <a:xfrm>
            <a:off x="11455396" y="6408589"/>
            <a:ext cx="602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3ECBEA-D006-4C4D-89F3-3C42C8C7ADB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059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C93AE-FA93-4453-A2CB-034BAB52F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C06B9-6167-45D0-8D2A-926745931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524AD-6E90-4D80-8B36-8CC1D3ECC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A6EE-FDA1-44AC-86C8-E82618018D16}" type="datetime1">
              <a:rPr lang="zh-CN" altLang="en-US" smtClean="0"/>
              <a:t>2021/11/1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0DB03-76F2-44F8-96CB-D754D722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8708C-0501-4539-8E55-6E4B7F56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CBEA-D006-4C4D-89F3-3C42C8C7AD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54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7E009-BE9F-41A1-A388-8EAB3EF28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FBAE6-9DBF-44FA-ACE0-AFF672491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E4A390-4643-462F-9F78-B86B4F06E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2A6F95-6161-47DE-95ED-BD721C1A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81A0-D980-41FD-83D7-D3237C89F1D4}" type="datetime1">
              <a:rPr lang="zh-CN" altLang="en-US" smtClean="0"/>
              <a:t>2021/11/1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D81B1-C143-44E9-BBA4-38D917EFD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68A7C-AA30-4872-A768-A92FF83E0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CBEA-D006-4C4D-89F3-3C42C8C7AD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04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58108-3F13-422E-BDD8-B54CFAE23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D65C8-1B17-475F-97B1-AE412E63B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3BFEB-D9B2-482C-B8B8-F24B01254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9D9125-552E-445F-A87B-4A895C7FB4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5B76AA-14EA-4371-9409-2714190E6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E17C2-EB35-400F-A1D6-A8A2549D4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68DE-BBB1-4512-8611-C676A6A0F859}" type="datetime1">
              <a:rPr lang="zh-CN" altLang="en-US" smtClean="0"/>
              <a:t>2021/11/1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9F0CCC-1ABC-40C1-83AF-157D4E711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F8789E-28F8-48C8-A734-E95ED938F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CBEA-D006-4C4D-89F3-3C42C8C7AD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3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E1CD0-D8BE-459C-BAE7-06BC76A9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21B9DB-69E1-41D0-82B7-CEF20A70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5A31-3318-44FD-9F08-B3EAF3FF2D4F}" type="datetime1">
              <a:rPr lang="zh-CN" altLang="en-US" smtClean="0"/>
              <a:t>2021/11/1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74D09-A0ED-472C-99D7-0FFBDFFB7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29AFF9-22FD-4486-BA8E-B4E49AE98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CBEA-D006-4C4D-89F3-3C42C8C7AD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34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D79233-82E3-4915-8FF5-ADB296BE7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7500-2354-4431-8089-80FE03574553}" type="datetime1">
              <a:rPr lang="zh-CN" altLang="en-US" smtClean="0"/>
              <a:t>2021/11/1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E7DA15-F188-42D0-A679-4A757B335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03CF1-3B86-44F4-8E1F-6CBAB038E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CBEA-D006-4C4D-89F3-3C42C8C7AD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01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5FBC2-C0EB-4413-BCE8-2111EB42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B2535-2F91-4230-AD73-40DD93245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B354CE-1156-4ED2-BC94-F383D001C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46A6A-B05C-478F-9838-A870971B7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36FC-084B-496E-8F65-42011120105B}" type="datetime1">
              <a:rPr lang="zh-CN" altLang="en-US" smtClean="0"/>
              <a:t>2021/11/1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9CD61-3097-4EEB-BE83-0F2D2A4A2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66F4F5-C0F0-4424-BA85-006758BE5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CBEA-D006-4C4D-89F3-3C42C8C7AD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235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2D43D-377E-44F1-9A39-7673C63A3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06AF53-0291-491E-9C01-BD4A5D89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CC044-F765-4570-B137-3B1E1E4E1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8457E-B0A6-4F2D-8E80-701E94CD1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30E4-AD17-4BE6-AF1C-57C84CF9F817}" type="datetime1">
              <a:rPr lang="zh-CN" altLang="en-US" smtClean="0"/>
              <a:t>2021/11/1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18908-2E1A-4420-B084-8B534CDF9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D6A06-FAD6-4BFF-B9BF-742BBC744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CBEA-D006-4C4D-89F3-3C42C8C7AD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97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EE4672-CAD2-43F5-89C2-AE58B4C29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46FDC-686B-4D9D-8476-7792DCE95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9FE3D-8FB9-46B4-BE17-FD7D2343A5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07B6E-89B6-4ED9-97BA-BA025C73AEDE}" type="datetime1">
              <a:rPr lang="zh-CN" altLang="en-US" smtClean="0"/>
              <a:t>2021/11/1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1EAE4-3967-41E9-BA50-3FE7A3E465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4167F-0F99-4A8F-8AD9-2FDDF5A85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ECBEA-D006-4C4D-89F3-3C42C8C7AD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37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*pz@egr.msu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4A41A-5E2C-4B05-A91A-7BA898314D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>
                <a:effectLst/>
                <a:ea typeface="DengXian" panose="02010600030101010101" pitchFamily="2" charset="-122"/>
              </a:rPr>
              <a:t>Theory of Photoelectron Emission from Metal Surfaces Coated with a Nanoscale Dielectric</a:t>
            </a:r>
            <a:endParaRPr lang="zh-CN" altLang="en-US" sz="6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2F0432-4FEF-4264-A963-3871963F51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Yang Zhou </a:t>
            </a:r>
            <a:r>
              <a:rPr lang="en-US" altLang="zh-CN" dirty="0"/>
              <a:t>and Peng Zhang*</a:t>
            </a:r>
          </a:p>
          <a:p>
            <a:r>
              <a:rPr lang="en-US" altLang="zh-CN" sz="2200" dirty="0"/>
              <a:t>Department of Electrical and Computer Engineering, Michigan State University, East Lansing, Michigan 48824-1226, USA</a:t>
            </a:r>
          </a:p>
          <a:p>
            <a:r>
              <a:rPr lang="en-US" altLang="zh-CN" sz="2200" dirty="0">
                <a:hlinkClick r:id="rId2"/>
              </a:rPr>
              <a:t>*pz@egr.msu.edu</a:t>
            </a:r>
            <a:r>
              <a:rPr lang="en-US" altLang="zh-CN" sz="2200" dirty="0"/>
              <a:t>   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411428C-D2D9-4E73-A404-6B53393C5597}"/>
              </a:ext>
            </a:extLst>
          </p:cNvPr>
          <p:cNvSpPr txBox="1">
            <a:spLocks/>
          </p:cNvSpPr>
          <p:nvPr/>
        </p:nvSpPr>
        <p:spPr>
          <a:xfrm>
            <a:off x="1524000" y="5517861"/>
            <a:ext cx="9144000" cy="715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This work was supported by AFOSR YIP Grant No. FA9550-18-1-0061, ONR YIP Grant No. N00014-20-1-2681, and AFOSR Grant No. FA9550-20-1-0409.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18573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BE33B-499B-4190-B56B-98BECC3EE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55" y="1949551"/>
            <a:ext cx="11710221" cy="586214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Theory formulation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E44B44F-B352-4513-8E76-C8E5B55DBE90}"/>
              </a:ext>
            </a:extLst>
          </p:cNvPr>
          <p:cNvSpPr txBox="1">
            <a:spLocks/>
          </p:cNvSpPr>
          <p:nvPr/>
        </p:nvSpPr>
        <p:spPr>
          <a:xfrm>
            <a:off x="838200" y="49291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DE103C-2280-4A9B-82EB-CC72D38EF6ED}"/>
              </a:ext>
            </a:extLst>
          </p:cNvPr>
          <p:cNvSpPr txBox="1"/>
          <p:nvPr/>
        </p:nvSpPr>
        <p:spPr>
          <a:xfrm>
            <a:off x="68828" y="281895"/>
            <a:ext cx="120543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Photoelectron emission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is important to many applications, such as free electron lasers (FELs), ultrashort X-ray sources, time-resolved electron microscopes, ultrafast electron diffraction, and novel nano-electronics.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Two types of coatings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on cathodes: </a:t>
            </a:r>
            <a:r>
              <a:rPr lang="en-US" altLang="zh-CN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artificial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(for stable and long-term operation or improving efficiency of cathodes) and </a:t>
            </a:r>
            <a:r>
              <a:rPr lang="en-US" altLang="zh-CN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(due to oxides and adsorbates under poor vacuum conditions).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2B8A577F-ABD3-4967-BD99-FE219038F00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5" y="2480432"/>
            <a:ext cx="5037006" cy="39103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CF0811-690D-495B-9F59-1E9B15CE25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11330" y="2852442"/>
                <a:ext cx="6580670" cy="3910307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altLang="zh-CN" sz="2000" b="1" dirty="0">
                    <a:solidFill>
                      <a:srgbClr val="0070C0"/>
                    </a:solidFill>
                  </a:rPr>
                  <a:t>Potential profile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zh-CN" alt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&amp;0, 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&lt;0,</m:t>
                              </m:r>
                            </m:e>
                            <m:e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sSubSup>
                                <m:sSub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𝑑𝑖𝑒𝑙</m:t>
                                  </m:r>
                                </m:sup>
                              </m:sSubSup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sSubSup>
                                <m:sSub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𝑑𝑖𝑒𝑙</m:t>
                                  </m:r>
                                </m:sup>
                              </m:sSub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func>
                                <m:func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func>
                                <m:func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2000" dirty="0"/>
              </a:p>
              <a:p>
                <a:pPr marL="0" indent="-457200" algn="just">
                  <a:buSzPct val="40000"/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zh-CN" altLang="en-US" sz="200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000" i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is the </a:t>
                </a:r>
                <a:r>
                  <a:rPr lang="en-US" altLang="zh-CN" sz="2000" dirty="0">
                    <a:solidFill>
                      <a:srgbClr val="00B050"/>
                    </a:solidFill>
                  </a:rPr>
                  <a:t>Schottky barrier lowering</a:t>
                </a:r>
              </a:p>
              <a:p>
                <a:pPr marL="0" indent="-457200" algn="just">
                  <a:buSzPct val="40000"/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𝑑𝑖𝑒𝑙</m:t>
                            </m:r>
                          </m:sup>
                        </m:sSubSup>
                      </m:e>
                    </m:d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𝑑𝑖𝑒𝑙</m:t>
                            </m:r>
                          </m:sup>
                        </m:sSubSup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𝑑</m:t>
                    </m:r>
                    <m:func>
                      <m:func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endParaRPr lang="zh-CN" altLang="en-US" sz="2000" dirty="0">
                  <a:solidFill>
                    <a:srgbClr val="00B050"/>
                  </a:solidFill>
                </a:endParaRPr>
              </a:p>
              <a:p>
                <a:pPr marL="0" indent="-457200" algn="just">
                  <a:buSzPct val="40000"/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𝑑𝑖𝑒𝑙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𝑑𝑖𝑒𝑙</m:t>
                        </m:r>
                      </m:sub>
                    </m:sSub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𝑑𝑖𝑒𝑙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𝑑𝑖𝑒𝑙</m:t>
                        </m:r>
                      </m:sub>
                    </m:sSub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for a perfectly flat surface</a:t>
                </a:r>
                <a:endParaRPr lang="zh-CN" altLang="en-US" sz="2000" dirty="0"/>
              </a:p>
              <a:p>
                <a:pPr marL="0" indent="0" algn="just">
                  <a:buNone/>
                </a:pPr>
                <a:endParaRPr lang="zh-CN" alt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CF0811-690D-495B-9F59-1E9B15CE2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1330" y="2852442"/>
                <a:ext cx="6580670" cy="3910307"/>
              </a:xfrm>
              <a:blipFill>
                <a:blip r:embed="rId3"/>
                <a:stretch>
                  <a:fillRect l="-926" t="-1560" r="-9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8DD5265B-8F24-4E4B-A647-4B81A8256834}"/>
              </a:ext>
            </a:extLst>
          </p:cNvPr>
          <p:cNvSpPr/>
          <p:nvPr/>
        </p:nvSpPr>
        <p:spPr>
          <a:xfrm>
            <a:off x="414138" y="6499914"/>
            <a:ext cx="109396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Y. Zhou and P. Zhang, 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Theory of Laser-induced Photoemission from a Metal Surface with Nanoscale Dielectric Coating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(under review)</a:t>
            </a:r>
            <a:endParaRPr lang="en-US" altLang="zh-CN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465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Theoretical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94DEED1-4E9D-4CB1-8846-762A04298DE2}"/>
                  </a:ext>
                </a:extLst>
              </p:cNvPr>
              <p:cNvSpPr txBox="1"/>
              <p:nvPr/>
            </p:nvSpPr>
            <p:spPr>
              <a:xfrm>
                <a:off x="281466" y="1878488"/>
                <a:ext cx="11487539" cy="427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-182880">
                  <a:lnSpc>
                    <a:spcPct val="120000"/>
                  </a:lnSpc>
                  <a:buSzPct val="60000"/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Apply </a:t>
                </a:r>
                <a:r>
                  <a:rPr lang="en-US" altLang="zh-CN" sz="2000" b="1" dirty="0">
                    <a:solidFill>
                      <a:srgbClr val="7030A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boundary conditions </a:t>
                </a:r>
                <a:r>
                  <a:rPr lang="en-US" altLang="zh-CN" sz="2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CN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CN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zh-CN" altLang="en-US" sz="20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94DEED1-4E9D-4CB1-8846-762A04298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66" y="1878488"/>
                <a:ext cx="11487539" cy="427746"/>
              </a:xfrm>
              <a:prstGeom prst="rect">
                <a:avLst/>
              </a:prstGeom>
              <a:blipFill>
                <a:blip r:embed="rId2"/>
                <a:stretch>
                  <a:fillRect b="-2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33841A-5156-4CE6-9F98-2783608737AE}"/>
                  </a:ext>
                </a:extLst>
              </p:cNvPr>
              <p:cNvSpPr txBox="1"/>
              <p:nvPr/>
            </p:nvSpPr>
            <p:spPr>
              <a:xfrm>
                <a:off x="5680477" y="2370576"/>
                <a:ext cx="3880209" cy="4844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m:rPr>
                              <m:nor/>
                            </m:rPr>
                            <a:rPr lang="en-US" altLang="zh-C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𝐼𝐼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𝐼𝐼𝐼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33841A-5156-4CE6-9F98-278360873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477" y="2370576"/>
                <a:ext cx="3880209" cy="484428"/>
              </a:xfrm>
              <a:prstGeom prst="rect">
                <a:avLst/>
              </a:prstGeom>
              <a:blipFill>
                <a:blip r:embed="rId3"/>
                <a:stretch>
                  <a:fillRect b="-151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61754A0-BB54-4A42-9326-F0C4066E7153}"/>
                  </a:ext>
                </a:extLst>
              </p:cNvPr>
              <p:cNvSpPr txBox="1"/>
              <p:nvPr/>
            </p:nvSpPr>
            <p:spPr>
              <a:xfrm>
                <a:off x="200441" y="2502656"/>
                <a:ext cx="347767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𝐼𝐼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altLang="zh-CN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61754A0-BB54-4A42-9326-F0C4066E7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41" y="2502656"/>
                <a:ext cx="3477673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2E025125-8BB6-4DCC-82DF-CDFE32A923CB}"/>
              </a:ext>
            </a:extLst>
          </p:cNvPr>
          <p:cNvSpPr/>
          <p:nvPr/>
        </p:nvSpPr>
        <p:spPr>
          <a:xfrm>
            <a:off x="239961" y="6524828"/>
            <a:ext cx="109396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Y. Zhou and P. Zhang, 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Theory of Laser-induced Photoemission from a Metal Surface with Nanoscale Dielectric Coating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(under review)</a:t>
            </a:r>
            <a:endParaRPr lang="en-US" altLang="zh-CN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74E7A2-7BC1-4D92-B45A-1DD630FF0AD5}"/>
                  </a:ext>
                </a:extLst>
              </p:cNvPr>
              <p:cNvSpPr txBox="1"/>
              <p:nvPr/>
            </p:nvSpPr>
            <p:spPr>
              <a:xfrm>
                <a:off x="127245" y="3074656"/>
                <a:ext cx="6187751" cy="6907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182880">
                  <a:lnSpc>
                    <a:spcPct val="120000"/>
                  </a:lnSpc>
                  <a:spcBef>
                    <a:spcPts val="600"/>
                  </a:spcBef>
                  <a:buSzPct val="60000"/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The </a:t>
                </a:r>
                <a:r>
                  <a:rPr lang="en-US" altLang="zh-CN" sz="2000" b="1" dirty="0">
                    <a:solidFill>
                      <a:srgbClr val="7030A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transmission probability</a:t>
                </a:r>
                <a:r>
                  <a:rPr lang="en-US" altLang="zh-CN" sz="2000" dirty="0"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𝐷</m:t>
                    </m:r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DengXian" panose="02010600030101010101" pitchFamily="2" charset="-122"/>
                          </a:rPr>
                          <m:t>𝜀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DengXian" panose="02010600030101010101" pitchFamily="2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</a:rPr>
                              <m:t>𝜀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</a:rPr>
                              <m:t>𝜀</m:t>
                            </m:r>
                          </m:e>
                        </m:d>
                      </m:den>
                    </m:f>
                  </m:oMath>
                </a14:m>
                <a:endParaRPr lang="en-US" altLang="zh-CN" sz="2000" i="1" dirty="0"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74E7A2-7BC1-4D92-B45A-1DD630FF0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45" y="3074656"/>
                <a:ext cx="6187751" cy="6907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7E9DC0-1FE6-4278-8FDF-DA2E957379C2}"/>
                  </a:ext>
                </a:extLst>
              </p:cNvPr>
              <p:cNvSpPr txBox="1"/>
              <p:nvPr/>
            </p:nvSpPr>
            <p:spPr>
              <a:xfrm>
                <a:off x="6124735" y="3167793"/>
                <a:ext cx="5644270" cy="496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buSzPct val="80000"/>
                </a:pPr>
                <a:r>
                  <a:rPr lang="en-US" altLang="zh-CN" sz="2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probability current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𝐽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𝑖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ℏ/2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𝑚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𝜓</m:t>
                    </m:r>
                    <m:r>
                      <a:rPr lang="en-US" altLang="zh-CN" sz="200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𝛻</m:t>
                    </m:r>
                    <m:sSup>
                      <m:sSup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DengXian" panose="02010600030101010101" pitchFamily="2" charset="-122"/>
                          </a:rPr>
                          <m:t>𝜓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DengXian" panose="02010600030101010101" pitchFamily="2" charset="-122"/>
                          </a:rPr>
                          <m:t>∗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−</m:t>
                    </m:r>
                    <m:sSup>
                      <m:sSup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DengXian" panose="02010600030101010101" pitchFamily="2" charset="-122"/>
                          </a:rPr>
                          <m:t>𝜓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DengXian" panose="02010600030101010101" pitchFamily="2" charset="-122"/>
                          </a:rPr>
                          <m:t>∗</m:t>
                        </m:r>
                      </m:sup>
                    </m:sSup>
                    <m:r>
                      <a:rPr lang="en-US" altLang="zh-CN" sz="200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𝛻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𝜓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)</m:t>
                    </m:r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7E9DC0-1FE6-4278-8FDF-DA2E95737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735" y="3167793"/>
                <a:ext cx="5644270" cy="496996"/>
              </a:xfrm>
              <a:prstGeom prst="rect">
                <a:avLst/>
              </a:prstGeom>
              <a:blipFill>
                <a:blip r:embed="rId6"/>
                <a:stretch>
                  <a:fillRect l="-1188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FE7AA9-01D7-4481-A637-875435AF9D1E}"/>
                  </a:ext>
                </a:extLst>
              </p:cNvPr>
              <p:cNvSpPr txBox="1"/>
              <p:nvPr/>
            </p:nvSpPr>
            <p:spPr>
              <a:xfrm>
                <a:off x="2560320" y="3810461"/>
                <a:ext cx="7071360" cy="1099788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algn="dist">
                  <a:lnSpc>
                    <a:spcPct val="120000"/>
                  </a:lnSpc>
                  <a:spcBef>
                    <a:spcPts val="600"/>
                  </a:spcBef>
                  <a:buSzPct val="800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) 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zh-CN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zh-CN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</a:rPr>
                                    <m:t>2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</a:rPr>
                                    <m:t>𝑚𝑒</m:t>
                                  </m:r>
                                  <m:sSub>
                                    <m:sSub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</a:rPr>
                                        <m:t>ℏ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1/3</m:t>
                          </m:r>
                        </m:sup>
                      </m:sSup>
                      <m:sSup>
                        <m:sSupPr>
                          <m:ctrlPr>
                            <a:rPr lang="zh-CN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</a:rPr>
                                    <m:t>3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FE7AA9-01D7-4481-A637-875435AF9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320" y="3810461"/>
                <a:ext cx="7071360" cy="10997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0">
                <a:extLst>
                  <a:ext uri="{FF2B5EF4-FFF2-40B4-BE49-F238E27FC236}">
                    <a16:creationId xmlns:a16="http://schemas.microsoft.com/office/drawing/2014/main" id="{76398E3A-023B-43A8-98EB-3426FF3B2D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9961" y="4903061"/>
                <a:ext cx="11769549" cy="16937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182880">
                  <a:lnSpc>
                    <a:spcPct val="120000"/>
                  </a:lnSpc>
                  <a:spcBef>
                    <a:spcPts val="600"/>
                  </a:spcBef>
                  <a:buSzPct val="60000"/>
                  <a:buFont typeface="Wingdings" panose="05000000000000000000" pitchFamily="2" charset="2"/>
                  <a:buChar char="l"/>
                </a:pPr>
                <a:r>
                  <a:rPr lang="en-US" altLang="zh-CN" kern="100" dirty="0"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The electron emission </a:t>
                </a:r>
                <a:r>
                  <a:rPr lang="en-US" altLang="zh-CN" kern="100" dirty="0">
                    <a:solidFill>
                      <a:srgbClr val="7030A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current density </a:t>
                </a:r>
                <a:r>
                  <a:rPr lang="en-US" altLang="zh-CN" kern="100" dirty="0"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can be obtained by </a:t>
                </a:r>
                <a14:m>
                  <m:oMath xmlns:m="http://schemas.openxmlformats.org/officeDocument/2006/math">
                    <m:eqArr>
                      <m:eqArrPr>
                        <m:ctrlPr>
                          <a:rPr lang="zh-CN" altLang="zh-CN" b="1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eqArrPr>
                      <m:e>
                        <m:r>
                          <a:rPr lang="en-US" altLang="zh-CN" b="1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</a:rPr>
                          <m:t>𝑱</m:t>
                        </m:r>
                        <m:r>
                          <a:rPr lang="en-US" altLang="zh-CN" b="1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</a:rPr>
                          <m:t>=</m:t>
                        </m:r>
                        <m:r>
                          <a:rPr lang="en-US" altLang="zh-CN" b="1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</a:rPr>
                          <m:t>𝒆</m:t>
                        </m:r>
                        <m:nary>
                          <m:naryPr>
                            <m:limLoc m:val="subSup"/>
                            <m:ctrlPr>
                              <a:rPr lang="zh-CN" altLang="zh-CN" b="1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b="1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DengXian" panose="02010600030101010101" pitchFamily="2" charset="-122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zh-CN" b="1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DengXian" panose="02010600030101010101" pitchFamily="2" charset="-122"/>
                              </a:rPr>
                              <m:t>∞</m:t>
                            </m:r>
                          </m:sup>
                          <m:e>
                            <m:r>
                              <a:rPr lang="en-US" altLang="zh-CN" b="1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DengXian" panose="02010600030101010101" pitchFamily="2" charset="-122"/>
                              </a:rPr>
                              <m:t>𝑫</m:t>
                            </m:r>
                            <m:d>
                              <m:dPr>
                                <m:ctrlPr>
                                  <a:rPr lang="zh-CN" altLang="zh-CN" b="1" i="1" kern="1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1" kern="1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</a:rPr>
                                  <m:t>𝜺</m:t>
                                </m:r>
                              </m:e>
                            </m:d>
                            <m:r>
                              <a:rPr lang="en-US" altLang="zh-CN" b="1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DengXian" panose="02010600030101010101" pitchFamily="2" charset="-122"/>
                              </a:rPr>
                              <m:t>𝑵</m:t>
                            </m:r>
                            <m:d>
                              <m:dPr>
                                <m:ctrlPr>
                                  <a:rPr lang="zh-CN" altLang="zh-CN" b="1" i="1" kern="1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1" kern="1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</a:rPr>
                                  <m:t>𝜺</m:t>
                                </m:r>
                              </m:e>
                            </m:d>
                            <m:r>
                              <a:rPr lang="en-US" altLang="zh-CN" b="1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DengXian" panose="02010600030101010101" pitchFamily="2" charset="-122"/>
                              </a:rPr>
                              <m:t>𝒅</m:t>
                            </m:r>
                            <m:r>
                              <a:rPr lang="en-US" altLang="zh-CN" b="1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DengXian" panose="02010600030101010101" pitchFamily="2" charset="-122"/>
                              </a:rPr>
                              <m:t>𝜺</m:t>
                            </m:r>
                          </m:e>
                        </m:nary>
                      </m:e>
                    </m:eqArr>
                  </m:oMath>
                </a14:m>
                <a:endParaRPr lang="zh-CN" altLang="zh-CN" b="1" kern="100" dirty="0"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en-US" altLang="zh-CN" dirty="0"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𝑁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DengXian" panose="02010600030101010101" pitchFamily="2" charset="-122"/>
                          </a:rPr>
                          <m:t>𝜀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DengXian" panose="02010600030101010101" pitchFamily="2" charset="-122"/>
                          </a:rPr>
                          <m:t>𝑚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</a:rPr>
                              <m:t>𝐵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ea typeface="DengXian" panose="02010600030101010101" pitchFamily="2" charset="-122"/>
                          </a:rPr>
                          <m:t>𝑇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DengXian" panose="02010600030101010101" pitchFamily="2" charset="-122"/>
                          </a:rPr>
                          <m:t>2</m:t>
                        </m:r>
                        <m:sSup>
                          <m:sSup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</a:rPr>
                              <m:t>ℏ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</a:rPr>
                              <m:t>3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ea typeface="DengXian" panose="02010600030101010101" pitchFamily="2" charset="-122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</a:rPr>
                              <m:t>1+</m:t>
                            </m:r>
                            <m:func>
                              <m:func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zh-CN" altLang="zh-C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zh-CN" altLang="zh-C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</a:rPr>
                                              <m:t>𝐹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</a:rPr>
                                          <m:t>𝜀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zh-CN" altLang="zh-C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</a:rPr>
                                              <m:t>𝐵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</a:rPr>
                                          <m:t>𝑇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lang="en-US" altLang="zh-CN" dirty="0"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is the number of electrons impinging normal to the metal surface across unit area per unit time</a:t>
                </a:r>
                <a:endParaRPr lang="en-US" altLang="zh-CN" strike="sngStrike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SzPct val="80000"/>
                  <a:buNone/>
                </a:pP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Content Placeholder 10">
                <a:extLst>
                  <a:ext uri="{FF2B5EF4-FFF2-40B4-BE49-F238E27FC236}">
                    <a16:creationId xmlns:a16="http://schemas.microsoft.com/office/drawing/2014/main" id="{76398E3A-023B-43A8-98EB-3426FF3B2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61" y="4903061"/>
                <a:ext cx="11769549" cy="1693798"/>
              </a:xfrm>
              <a:prstGeom prst="rect">
                <a:avLst/>
              </a:prstGeom>
              <a:blipFill>
                <a:blip r:embed="rId8"/>
                <a:stretch>
                  <a:fillRect l="-518" t="-32014" r="-5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2F13FA-6296-4DAB-AD45-296CFF0A234B}"/>
                  </a:ext>
                </a:extLst>
              </p:cNvPr>
              <p:cNvSpPr txBox="1"/>
              <p:nvPr/>
            </p:nvSpPr>
            <p:spPr>
              <a:xfrm>
                <a:off x="9189080" y="2248410"/>
                <a:ext cx="3202329" cy="746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𝐼𝐼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zh-CN" sz="1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𝐼𝐼𝐼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2F13FA-6296-4DAB-AD45-296CFF0A2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080" y="2248410"/>
                <a:ext cx="3202329" cy="7461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EE3B1A6-D3FC-4563-9DD2-6921A11C7D1D}"/>
                  </a:ext>
                </a:extLst>
              </p:cNvPr>
              <p:cNvSpPr txBox="1"/>
              <p:nvPr/>
            </p:nvSpPr>
            <p:spPr>
              <a:xfrm>
                <a:off x="3000472" y="2344573"/>
                <a:ext cx="3511052" cy="7464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𝐼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US" altLang="zh-CN" sz="1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𝐼𝐼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EE3B1A6-D3FC-4563-9DD2-6921A11C7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472" y="2344573"/>
                <a:ext cx="3511052" cy="7464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963512-F1E3-43D4-96A2-43596696A78A}"/>
                  </a:ext>
                </a:extLst>
              </p:cNvPr>
              <p:cNvSpPr txBox="1"/>
              <p:nvPr/>
            </p:nvSpPr>
            <p:spPr>
              <a:xfrm>
                <a:off x="-349608" y="1001324"/>
                <a:ext cx="6374843" cy="709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𝜕𝜓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zh-CN" alt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C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zh-CN" alt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zh-CN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963512-F1E3-43D4-96A2-43596696A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9608" y="1001324"/>
                <a:ext cx="6374843" cy="7099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D84DFF62-DFDB-4E61-9DA4-446CCDE180E4}"/>
              </a:ext>
            </a:extLst>
          </p:cNvPr>
          <p:cNvSpPr txBox="1"/>
          <p:nvPr/>
        </p:nvSpPr>
        <p:spPr>
          <a:xfrm>
            <a:off x="86480" y="563432"/>
            <a:ext cx="55939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182880">
              <a:buSzPct val="60000"/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Time-dependent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Schrödinger equation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2F5CC6A-56AC-4493-9A84-BE6ED71E56DE}"/>
              </a:ext>
            </a:extLst>
          </p:cNvPr>
          <p:cNvSpPr/>
          <p:nvPr/>
        </p:nvSpPr>
        <p:spPr>
          <a:xfrm>
            <a:off x="5586009" y="1298016"/>
            <a:ext cx="797068" cy="207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B2FDDD-2739-49F7-BC8C-A90B5029EFB3}"/>
                  </a:ext>
                </a:extLst>
              </p:cNvPr>
              <p:cNvSpPr txBox="1"/>
              <p:nvPr/>
            </p:nvSpPr>
            <p:spPr>
              <a:xfrm>
                <a:off x="6511524" y="855130"/>
                <a:ext cx="5028435" cy="10356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buSzPct val="80000"/>
                </a:pPr>
                <a:r>
                  <a:rPr lang="en-US" altLang="zh-CN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Complex electron waves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three regions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buSzPct val="8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𝝍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𝑰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𝝍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𝑰𝑰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𝝍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𝑰𝑰𝑰</m:t>
                        </m:r>
                      </m:sub>
                    </m:sSub>
                  </m:oMath>
                </a14:m>
                <a:endPara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B2FDDD-2739-49F7-BC8C-A90B5029E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524" y="855130"/>
                <a:ext cx="5028435" cy="1035605"/>
              </a:xfrm>
              <a:prstGeom prst="rect">
                <a:avLst/>
              </a:prstGeom>
              <a:blipFill>
                <a:blip r:embed="rId12"/>
                <a:stretch>
                  <a:fillRect l="-606" r="-2061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2886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DE177-BA1A-4E9B-B238-DFE15F9F2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/>
              <a:t>The effects of dielectric properties on emission current density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10">
                <a:extLst>
                  <a:ext uri="{FF2B5EF4-FFF2-40B4-BE49-F238E27FC236}">
                    <a16:creationId xmlns:a16="http://schemas.microsoft.com/office/drawing/2014/main" id="{56A62C9A-D8D3-424B-B8BB-DE74B8D382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1330" y="966722"/>
                <a:ext cx="5140709" cy="23569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 dirty="0"/>
                  <a:t>Emission current density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decreases</a:t>
                </a:r>
                <a:r>
                  <a:rPr lang="en-US" altLang="zh-CN" sz="20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𝑑𝑖𝑒𝑙</m:t>
                        </m:r>
                      </m:sub>
                    </m:sSub>
                  </m:oMath>
                </a14:m>
                <a:endParaRPr lang="en-US" altLang="zh-CN" sz="2000" dirty="0"/>
              </a:p>
              <a:p>
                <a:r>
                  <a:rPr lang="en-US" altLang="zh-CN" sz="2000" dirty="0"/>
                  <a:t>Emission current density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increases</a:t>
                </a:r>
                <a:r>
                  <a:rPr lang="en-US" altLang="zh-CN" sz="2000" dirty="0"/>
                  <a:t> with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endParaRPr lang="zh-CN" altLang="en-US" sz="2000" dirty="0"/>
              </a:p>
              <a:p>
                <a:r>
                  <a:rPr lang="en-US" altLang="zh-CN" sz="2000" dirty="0">
                    <a:solidFill>
                      <a:srgbClr val="FF0000"/>
                    </a:solidFill>
                  </a:rPr>
                  <a:t>Resonance peaks </a:t>
                </a:r>
                <a:r>
                  <a:rPr lang="en-US" altLang="zh-CN" sz="2000" dirty="0"/>
                  <a:t>are observed due to the interference between incident and reflected electron waves inside the dielectric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4" name="Content Placeholder 10">
                <a:extLst>
                  <a:ext uri="{FF2B5EF4-FFF2-40B4-BE49-F238E27FC236}">
                    <a16:creationId xmlns:a16="http://schemas.microsoft.com/office/drawing/2014/main" id="{56A62C9A-D8D3-424B-B8BB-DE74B8D38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330" y="966722"/>
                <a:ext cx="5140709" cy="2356956"/>
              </a:xfrm>
              <a:prstGeom prst="rect">
                <a:avLst/>
              </a:prstGeom>
              <a:blipFill>
                <a:blip r:embed="rId2"/>
                <a:stretch>
                  <a:fillRect l="-1066" t="-2591" b="-10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2107E95B-BC4F-487F-95D7-7B7B07D6DFF9}"/>
              </a:ext>
            </a:extLst>
          </p:cNvPr>
          <p:cNvSpPr txBox="1">
            <a:spLocks/>
          </p:cNvSpPr>
          <p:nvPr/>
        </p:nvSpPr>
        <p:spPr>
          <a:xfrm>
            <a:off x="6096000" y="4585689"/>
            <a:ext cx="6221262" cy="896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Coated cathodes can emit a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current density than the uncoated case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F076B86D-C628-4F72-BF58-C751B382B1C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61" y="707922"/>
            <a:ext cx="6412035" cy="272107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AFD4BA7-5E3A-435A-86D7-CE3CEA5180D4}"/>
              </a:ext>
            </a:extLst>
          </p:cNvPr>
          <p:cNvGrpSpPr/>
          <p:nvPr/>
        </p:nvGrpSpPr>
        <p:grpSpPr>
          <a:xfrm>
            <a:off x="1166937" y="3596065"/>
            <a:ext cx="4558081" cy="2761697"/>
            <a:chOff x="1117600" y="3678892"/>
            <a:chExt cx="4558081" cy="2761697"/>
          </a:xfrm>
        </p:grpSpPr>
        <p:pic>
          <p:nvPicPr>
            <p:cNvPr id="7" name="Picture 6" descr="Chart, line chart&#10;&#10;Description automatically generated">
              <a:extLst>
                <a:ext uri="{FF2B5EF4-FFF2-40B4-BE49-F238E27FC236}">
                  <a16:creationId xmlns:a16="http://schemas.microsoft.com/office/drawing/2014/main" id="{036A713E-8968-4D2F-8BE8-7B1501A1BD3E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3678892"/>
              <a:ext cx="4558081" cy="276169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321E72F-90B1-4F32-B6EA-CA9E165347C3}"/>
                </a:ext>
              </a:extLst>
            </p:cNvPr>
            <p:cNvSpPr/>
            <p:nvPr/>
          </p:nvSpPr>
          <p:spPr>
            <a:xfrm>
              <a:off x="1666754" y="3961403"/>
              <a:ext cx="1574157" cy="613458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4DACC52-A8F4-4975-9A86-4F71E9BE433A}"/>
                </a:ext>
              </a:extLst>
            </p:cNvPr>
            <p:cNvSpPr/>
            <p:nvPr/>
          </p:nvSpPr>
          <p:spPr>
            <a:xfrm>
              <a:off x="3681001" y="3961403"/>
              <a:ext cx="1574157" cy="787079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E5C3D7D-7F41-43F9-B752-65E7785781B4}"/>
              </a:ext>
            </a:extLst>
          </p:cNvPr>
          <p:cNvSpPr/>
          <p:nvPr/>
        </p:nvSpPr>
        <p:spPr>
          <a:xfrm>
            <a:off x="239961" y="6524828"/>
            <a:ext cx="109396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Y. Zhou and P. Zhang, 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Theory of Laser-induced Photoemission from a Metal Surface with Nanoscale Dielectric Coating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(under review)</a:t>
            </a:r>
            <a:endParaRPr lang="en-US" altLang="zh-CN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95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43CC9-0145-44AB-846D-CD2CB1DBA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2800" b="1" dirty="0"/>
              <a:t>The effects of dielectric properties on emission current density</a:t>
            </a:r>
            <a:endParaRPr lang="zh-CN" altLang="en-US" b="1" strike="sngStrike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440D9-210F-4519-9274-B73B1FE24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ea typeface="Cambria Math" panose="02040503050406030204" pitchFamily="18" charset="0"/>
              </a:rPr>
              <a:t>For field emission (DC field only): </a:t>
            </a:r>
            <a:r>
              <a:rPr lang="en-US" altLang="zh-CN" sz="2000" dirty="0">
                <a:ea typeface="Cambria Math" panose="02040503050406030204" pitchFamily="18" charset="0"/>
              </a:rPr>
              <a:t>An empirical relation between thickness threshold and dielectric constant threshold at room temperature</a:t>
            </a:r>
          </a:p>
          <a:p>
            <a:pPr marL="0" indent="0">
              <a:buNone/>
            </a:pPr>
            <a:endParaRPr lang="zh-CN" alt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57CE03-5255-45CF-BD0D-959F328F6CB5}"/>
              </a:ext>
            </a:extLst>
          </p:cNvPr>
          <p:cNvSpPr/>
          <p:nvPr/>
        </p:nvSpPr>
        <p:spPr>
          <a:xfrm>
            <a:off x="235527" y="6315641"/>
            <a:ext cx="114769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Y. Zhou and P. Zhang, 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Theory of field emission from dielectric coated surfaces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, Phys. Rev. Res.,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, 043439 (2020)</a:t>
            </a:r>
          </a:p>
          <a:p>
            <a:pPr algn="just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X.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Xiong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, et al., "Plasmon-Enhanced Resonant Photoemission Using Atomically Thick Dielectric Coatings", ACS Nano, 14, 8806 − 8815 (2020).</a:t>
            </a:r>
          </a:p>
          <a:p>
            <a:pPr algn="just"/>
            <a:endParaRPr lang="en-US" altLang="zh-CN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D36184F9-42B8-4A1E-BEA4-479BCBD20AF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41" y="1461809"/>
            <a:ext cx="3089623" cy="223248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78C0480-DA13-4F0B-8DE8-0D967DFF5C2B}"/>
              </a:ext>
            </a:extLst>
          </p:cNvPr>
          <p:cNvGrpSpPr/>
          <p:nvPr/>
        </p:nvGrpSpPr>
        <p:grpSpPr>
          <a:xfrm>
            <a:off x="200698" y="1337179"/>
            <a:ext cx="6565861" cy="2481742"/>
            <a:chOff x="680719" y="1250314"/>
            <a:chExt cx="7929881" cy="2997199"/>
          </a:xfrm>
        </p:grpSpPr>
        <p:pic>
          <p:nvPicPr>
            <p:cNvPr id="5" name="Picture 4" descr="A close up of a map&#10;&#10;Description automatically generated">
              <a:extLst>
                <a:ext uri="{FF2B5EF4-FFF2-40B4-BE49-F238E27FC236}">
                  <a16:creationId xmlns:a16="http://schemas.microsoft.com/office/drawing/2014/main" id="{BDDE54D1-1273-49BA-99B8-F5ACF0914776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719" y="1250314"/>
              <a:ext cx="7929881" cy="299719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9D9BE21-46D3-4CED-AF8B-D904F58B4210}"/>
                </a:ext>
              </a:extLst>
            </p:cNvPr>
            <p:cNvSpPr txBox="1"/>
            <p:nvPr/>
          </p:nvSpPr>
          <p:spPr>
            <a:xfrm>
              <a:off x="7272485" y="1330191"/>
              <a:ext cx="292726" cy="2601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zh-CN" alt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341AD6-2DC8-4B4E-BC57-EEEBE605E083}"/>
                </a:ext>
              </a:extLst>
            </p:cNvPr>
            <p:cNvSpPr txBox="1"/>
            <p:nvPr/>
          </p:nvSpPr>
          <p:spPr>
            <a:xfrm>
              <a:off x="4849606" y="1354488"/>
              <a:ext cx="292726" cy="2601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zh-CN" alt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F31B1A-25E4-40B4-8D81-F63B1D5EDEB8}"/>
                </a:ext>
              </a:extLst>
            </p:cNvPr>
            <p:cNvSpPr txBox="1"/>
            <p:nvPr/>
          </p:nvSpPr>
          <p:spPr>
            <a:xfrm>
              <a:off x="2274387" y="1354488"/>
              <a:ext cx="292726" cy="2601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zh-CN" alt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5EE64D3-DDC4-4D16-ACF3-3087784B670C}"/>
              </a:ext>
            </a:extLst>
          </p:cNvPr>
          <p:cNvSpPr txBox="1"/>
          <p:nvPr/>
        </p:nvSpPr>
        <p:spPr>
          <a:xfrm>
            <a:off x="9110345" y="2279087"/>
            <a:ext cx="2279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zh-CN" alt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081DBFF-4525-4B5C-A5BA-F0D8872EC217}"/>
                  </a:ext>
                </a:extLst>
              </p:cNvPr>
              <p:cNvSpPr txBox="1"/>
              <p:nvPr/>
            </p:nvSpPr>
            <p:spPr>
              <a:xfrm>
                <a:off x="9931646" y="2154321"/>
                <a:ext cx="2199640" cy="7109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𝒅</m:t>
                          </m:r>
                        </m:e>
                        <m:sub>
                          <m:r>
                            <a:rPr lang="en-US" altLang="zh-CN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𝒕𝒉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zh-CN" altLang="zh-CN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𝒏𝒎</m:t>
                          </m:r>
                        </m:e>
                      </m:d>
                      <m:r>
                        <a:rPr lang="en-US" altLang="zh-CN" sz="1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DengXian" panose="02010600030101010101" pitchFamily="2" charset="-122"/>
                        </a:rPr>
                        <m:t>=</m:t>
                      </m:r>
                      <m:f>
                        <m:fPr>
                          <m:ctrlPr>
                            <a:rPr lang="zh-CN" altLang="zh-CN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CN" altLang="zh-CN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altLang="zh-CN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</a:rPr>
                                <m:t>𝒅𝒊𝒆𝒍</m:t>
                              </m:r>
                            </m:sub>
                            <m:sup>
                              <m:r>
                                <a:rPr lang="en-US" altLang="zh-CN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</a:rPr>
                                <m:t>𝒕𝒉</m:t>
                              </m:r>
                            </m:sup>
                          </m:sSubSup>
                          <m:r>
                            <a:rPr lang="en-US" altLang="zh-CN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𝑾</m:t>
                          </m:r>
                        </m:num>
                        <m:den>
                          <m:r>
                            <a:rPr lang="en-US" altLang="zh-CN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𝒆</m:t>
                          </m:r>
                          <m:sSub>
                            <m:sSubPr>
                              <m:ctrlPr>
                                <a:rPr lang="en-US" altLang="zh-CN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altLang="zh-CN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081DBFF-4525-4B5C-A5BA-F0D8872EC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1646" y="2154321"/>
                <a:ext cx="2199640" cy="7109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F9451E07-A3DC-4646-B899-0A5BDC109DF0}"/>
              </a:ext>
            </a:extLst>
          </p:cNvPr>
          <p:cNvSpPr txBox="1"/>
          <p:nvPr/>
        </p:nvSpPr>
        <p:spPr>
          <a:xfrm>
            <a:off x="700548" y="3869904"/>
            <a:ext cx="10803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8288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emission can be further improved by enhanced plasmonic field 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864F6C8-4DB7-4618-9922-B33578DFE6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7798" t="6884" r="29685" b="51281"/>
          <a:stretch/>
        </p:blipFill>
        <p:spPr>
          <a:xfrm>
            <a:off x="1451636" y="4310428"/>
            <a:ext cx="4259530" cy="195496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62708E50-2580-4261-8B08-2DEDAE1E09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7798" t="47222" r="29685" b="9446"/>
          <a:stretch/>
        </p:blipFill>
        <p:spPr>
          <a:xfrm>
            <a:off x="6432983" y="4270014"/>
            <a:ext cx="4259530" cy="202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61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5591</TotalTime>
  <Words>550</Words>
  <Application>Microsoft Office PowerPoint</Application>
  <PresentationFormat>Widescreen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等线</vt:lpstr>
      <vt:lpstr>等线 Light</vt:lpstr>
      <vt:lpstr>Arial</vt:lpstr>
      <vt:lpstr>Cambria Math</vt:lpstr>
      <vt:lpstr>Wingdings</vt:lpstr>
      <vt:lpstr>Office Theme</vt:lpstr>
      <vt:lpstr>Theory of Photoelectron Emission from Metal Surfaces Coated with a Nanoscale Dielectric</vt:lpstr>
      <vt:lpstr>Theory formulation</vt:lpstr>
      <vt:lpstr>Theoretical formulation</vt:lpstr>
      <vt:lpstr>The effects of dielectric properties on emission current density</vt:lpstr>
      <vt:lpstr>The effects of dielectric properties on emission current density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of Photoelectron Emission from Metal Surfaces Coated with a Nanoscale Dielectric</dc:title>
  <dc:creator>Zhou, Yang</dc:creator>
  <cp:lastModifiedBy>Zhou, Yang</cp:lastModifiedBy>
  <cp:revision>11</cp:revision>
  <dcterms:created xsi:type="dcterms:W3CDTF">2021-10-24T20:36:29Z</dcterms:created>
  <dcterms:modified xsi:type="dcterms:W3CDTF">2021-11-04T16:37:30Z</dcterms:modified>
</cp:coreProperties>
</file>