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79" autoAdjust="0"/>
  </p:normalViewPr>
  <p:slideViewPr>
    <p:cSldViewPr snapToGrid="0">
      <p:cViewPr varScale="1">
        <p:scale>
          <a:sx n="83" d="100"/>
          <a:sy n="83" d="100"/>
        </p:scale>
        <p:origin x="33" y="1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20C87-CFF7-4842-BEC5-51C18E4EECE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BC2E-2B35-4B17-BE73-7D8EE1279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BC2E-2B35-4B17-BE73-7D8EE12797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BC2E-2B35-4B17-BE73-7D8EE1279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2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9855-ADDD-4433-BDE7-7DF1A8AD6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C3705-1AEC-4506-B013-87FD4C755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ABA4A-E6E6-4ED5-8BDB-73BB304F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B3C-C4FE-4279-8D0D-1DA22B76A7F9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7BC5-26D3-42F4-8255-B1C27313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F8970-827F-4370-AAEC-51EDA7A3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CAD8-92F4-41B0-B790-3EB72977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8A2C9-5BE1-4C26-A569-12E60ADEF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BB627-4A87-4C76-BA00-E59E02B5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9E7A-8C95-4E4F-9AD6-CF1806F03ED7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DF45C-BFF5-4921-98D3-EF971BE1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D89D-B481-44F7-8484-106E5D18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472566-6BFC-49EE-A83B-88B506CD9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9DC71-99A6-4CDD-94AB-F59C0BFA6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B4D31-E8C3-4082-A1DF-373C829C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CF90-6D7F-40D0-B4BC-1A52EF82D157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A381-DE99-4F45-A445-00F5C065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EAF80-CCAF-4140-B2BB-1A62041D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7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BF6F-C7E2-44E4-91F1-3C9D228E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9CE7E-4590-44BB-9242-F9B8BB81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0DDDC-D068-4325-B6BF-8DE90494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AE0-460D-45B9-AF70-699148B2404D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C5FB8-9F48-4D86-974A-BCDD146F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344D0-6A2C-46D5-87F2-5EBD2902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9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3F751-A7B6-40D2-947F-28245059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609A9-BF94-421D-91A4-FEB2DA2E8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98F20-6E00-4450-8695-E39283FA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F5A1-523F-42C3-B56C-811D0F2F9B9D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5127-DB90-463D-9ED2-1EFBCFBE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0641F-E4D7-4A38-B302-A9C653F4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B983-FBE2-4C99-9177-E5CC318D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5437-68A0-4981-90C0-EEC119D3A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ABB77-73C3-47CC-ACD3-34A4008CF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A0B1-7187-45DF-9E2E-02B32067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5C596-C4B4-46A4-AEE7-0735F0F62ED6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F2A50-FAAF-407D-80FE-D134C19B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B5AC8-FE30-467C-B156-47455B06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1673-8755-4F05-AD4B-4F66A558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9DB-AA81-4715-9F29-0CA07663A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26561-F065-4C9C-887E-6615F8219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69F69-3786-4146-8483-E5D9851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FF35D-66CB-4A9A-84CA-85E406EDB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A6F10-69EE-4D23-8FEA-6901B682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9E1F-0FEF-4CDF-8661-1C8154A10960}" type="datetime1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5D9E2-8999-4AE1-9B75-707CBCCE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BD2F73-2FED-48DB-A7B4-965E7A36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8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084C-A480-4192-AFEB-CC322412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59234A-F961-4BCA-BB11-36B39499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B9C0-3AD4-4430-B432-C88AB484681A}" type="datetime1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A85A5-DF0D-4EBA-BCCF-2A99079E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21C0-E8FF-4D7D-BB39-8D648E8A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B91A4-AE43-4ADC-AC3C-9582B51C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C25F-227E-48BF-91FE-DC3B45D24BB4}" type="datetime1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A1B9-FEE9-483A-9C1F-99BF4569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FCC81-D513-48CA-97AB-312C7804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B549-8826-4887-872D-03B4E5BA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7EDD-5A26-4222-91E6-C151D15D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D9FE4-1486-4A34-AA89-EEDF1468D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C8E8E-CAB8-4523-853C-45B509AB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6364-6C1A-41CE-98ED-F84E96B23034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496DE-1230-49C7-97C3-52222954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1FC53-E3EB-4F60-83B7-CBCF8582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2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994E-9F70-4AAA-AC38-7A286984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91B598-F9E3-4141-A0C2-C5E75BA2D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94951-5071-4126-BA80-D54D197D2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BD1B4-D0AD-4BA3-836C-9D9F7159C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E005-DCB7-4DDB-AC4B-A705413A1D9F}" type="datetime1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1118B-300F-427F-9AF3-58A8E51F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0825B-A85D-42FE-97E8-B8668D7A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04EEA-42DD-4F8A-80CC-4306FC47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9C9F3-0C5E-4CF6-B100-E1BFF802D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8A639-42E6-4F32-B4F6-8AE410362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92CB2-CD59-41B7-9F1C-E5CDA417F5C3}" type="datetime1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52751-575A-4D12-82C6-CC5F04137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5C63-81B4-44E3-B225-9606081E9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131FC-6826-48D0-A3EC-27081D1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hyperlink" Target="mailto:akachwal@asu.edu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11" Type="http://schemas.openxmlformats.org/officeDocument/2006/relationships/image" Target="../media/image4.pn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F0F6E86-B992-4306-8E44-61E9AC6F1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309" y="2162356"/>
            <a:ext cx="11467382" cy="4249945"/>
          </a:xfrm>
        </p:spPr>
        <p:txBody>
          <a:bodyPr>
            <a:normAutofit fontScale="92500" lnSpcReduction="10000"/>
          </a:bodyPr>
          <a:lstStyle/>
          <a:p>
            <a:r>
              <a:rPr lang="en-US" sz="4800" b="1" dirty="0"/>
              <a:t>Photoemission electron microscope(PEEM) for photocathode studies</a:t>
            </a: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Alimohammed Kachwala,</a:t>
            </a:r>
            <a:r>
              <a:rPr lang="en-US" sz="18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1*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Oksana Chubenko,</a:t>
            </a:r>
            <a:r>
              <a:rPr lang="en-US" sz="18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Howard Padmore,</a:t>
            </a:r>
            <a:r>
              <a:rPr lang="en-US" sz="18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and Siddharth Karkare</a:t>
            </a:r>
            <a:r>
              <a:rPr lang="en-US" sz="1800" b="1" kern="12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sz="1800" b="1" kern="12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Arizona State University, Tempe, AZ 8528, USA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Lawrence Berkley National Laboratory, Berkley, CA 95720, USA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/>
              <a:t>*Email : </a:t>
            </a:r>
            <a:r>
              <a:rPr lang="en-US" sz="1800" dirty="0">
                <a:hlinkClick r:id="rId5"/>
              </a:rPr>
              <a:t>akachwal@asu.edu</a:t>
            </a:r>
            <a:endParaRPr lang="en-US" sz="1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Acknowledgement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work is supported by the NSF Center for Bright Beams under award PHY-1549132,  and by the Department of Energy, Office of Science under awards  DE-SC0021092, and  DE-SC0021213.</a:t>
            </a:r>
            <a:endParaRPr lang="en-US" sz="2000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37D67C-7BF1-4621-BDE3-860D1D5CC6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" cy="18288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387F162-507D-40FA-947A-A984FF45DB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0" y="-9276"/>
            <a:ext cx="1828800" cy="1828800"/>
          </a:xfrm>
          <a:prstGeom prst="rect">
            <a:avLst/>
          </a:prstGeom>
        </p:spPr>
      </p:pic>
      <p:pic>
        <p:nvPicPr>
          <p:cNvPr id="9" name="Picture 8" descr="A picture containing text, sky, outdoor, bridge&#10;&#10;Description automatically generated">
            <a:extLst>
              <a:ext uri="{FF2B5EF4-FFF2-40B4-BE49-F238E27FC236}">
                <a16:creationId xmlns:a16="http://schemas.microsoft.com/office/drawing/2014/main" id="{D2581291-A1FF-4B2C-A4D2-EEA9E36F17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996" y="0"/>
            <a:ext cx="3048000" cy="18288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B728DD-9C20-4D1A-ADFD-1CAE590E4CCE}"/>
              </a:ext>
            </a:extLst>
          </p:cNvPr>
          <p:cNvCxnSpPr>
            <a:cxnSpLocks/>
          </p:cNvCxnSpPr>
          <p:nvPr/>
        </p:nvCxnSpPr>
        <p:spPr>
          <a:xfrm flipV="1">
            <a:off x="0" y="1959403"/>
            <a:ext cx="12145992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2CD87-BE73-48C3-BD38-DE67DC21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b="1" smtClean="0"/>
              <a:t>1</a:t>
            </a:fld>
            <a:endParaRPr lang="en-US" b="1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690E28-42DD-480D-9ADB-A6CB6369E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5"/>
    </mc:Choice>
    <mc:Fallback xmlns="">
      <p:transition spd="slow" advTm="10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9C71-4BB7-42B0-86EA-9B00DCE7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8115"/>
            <a:ext cx="9448800" cy="106584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162A-99D5-4D84-ADD0-98E0442A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31657" cy="48052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Photoemission electron microscopy is regarded as one of the most promising approach to photoemission-based imaging techniques.</a:t>
            </a:r>
          </a:p>
          <a:p>
            <a:r>
              <a:rPr lang="en-US" dirty="0"/>
              <a:t>In PEEM, the sample is illuminated with light (UV-Hg Lamp or LASER) and the electrons emitted from the surface are imaged.</a:t>
            </a:r>
          </a:p>
          <a:p>
            <a:r>
              <a:rPr lang="en-US" dirty="0"/>
              <a:t>The FOCUS-PEEM has been installed at the  photoemission and bright beams lab(PBBL) at ASU and will be connected to: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 Alkali-Antimonide thin film growth Chamber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AFM with Capability of Kelvin Probe Microscopy         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Electron Energy Analyzer Chamber (Which can measure 3D momentum distribution of electrons)                             	 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 200kV DC electron gun with cryogenically cooled cathode</a:t>
            </a:r>
          </a:p>
          <a:p>
            <a:r>
              <a:rPr lang="en-US" dirty="0"/>
              <a:t>The FOCUS-PEEM sample holder is compatible with standard omicron paddle shaped holder which allows for large flexibility in terms of sample size.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361C51-17AC-4764-A7AB-27364684BD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4091215-75B2-4799-90C7-BCFC21272C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-4763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61F83E-B3C2-4FDF-A578-BDF6EABC4488}"/>
              </a:ext>
            </a:extLst>
          </p:cNvPr>
          <p:cNvCxnSpPr>
            <a:cxnSpLocks/>
          </p:cNvCxnSpPr>
          <p:nvPr/>
        </p:nvCxnSpPr>
        <p:spPr>
          <a:xfrm>
            <a:off x="23004" y="1404160"/>
            <a:ext cx="12168996" cy="507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339C599-DC07-45DB-B65F-BD39D0A636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870322" y="1551288"/>
            <a:ext cx="2267905" cy="457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9DD50B-77DF-40EB-A159-3BD8277098E4}"/>
              </a:ext>
            </a:extLst>
          </p:cNvPr>
          <p:cNvSpPr txBox="1"/>
          <p:nvPr/>
        </p:nvSpPr>
        <p:spPr>
          <a:xfrm>
            <a:off x="8998876" y="6228215"/>
            <a:ext cx="2139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Ref. PEEM-Brochure_2017_Rev8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C5C27F-1ED9-4EFA-8433-580EEBD3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b="1" smtClean="0"/>
              <a:t>2</a:t>
            </a:fld>
            <a:endParaRPr lang="en-US" b="1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F499674-6026-45B1-B3B1-2DCDF15CE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2"/>
    </mc:Choice>
    <mc:Fallback xmlns="">
      <p:transition spd="slow" advTm="41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9C71-4BB7-42B0-86EA-9B00DCE7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0480"/>
            <a:ext cx="9448800" cy="1001114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700" b="1" dirty="0"/>
            </a:br>
            <a:r>
              <a:rPr lang="en-US" sz="6700" b="1" dirty="0"/>
              <a:t>Instrumentational Aspects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162A-99D5-4D84-ADD0-98E0442A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105" y="1825625"/>
            <a:ext cx="502201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IS-IEF-PEEM aspects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Real Space Imaging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Energy Filtered Real Space Imaging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k-Space Imaging (MTE measurement)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Energy Filtered k-Space Imaging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Angle of Incidence: 65⁰, 45⁰, 0⁰(top), 0⁰(bottom) to the normal of the sample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Excitation sources available in the lab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UV Excitation (Hg- Lamp 5.2eV)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20W, femtosecond solid state laser with a repetition rate up to 500 kHz (LightConversion PHAROS). The laser output is fed to an optical parametric amplifier (LightConversion ORPHEUS) to provide tunable wavelengths from 200 nm to 2000 nm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361C51-17AC-4764-A7AB-27364684BD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4091215-75B2-4799-90C7-BCFC21272C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-4763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61F83E-B3C2-4FDF-A578-BDF6EABC4488}"/>
              </a:ext>
            </a:extLst>
          </p:cNvPr>
          <p:cNvCxnSpPr>
            <a:cxnSpLocks/>
          </p:cNvCxnSpPr>
          <p:nvPr/>
        </p:nvCxnSpPr>
        <p:spPr>
          <a:xfrm>
            <a:off x="23004" y="1404160"/>
            <a:ext cx="12168996" cy="507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01CA1-0260-4C59-A511-B02868FCBBA0}"/>
              </a:ext>
            </a:extLst>
          </p:cNvPr>
          <p:cNvSpPr txBox="1">
            <a:spLocks/>
          </p:cNvSpPr>
          <p:nvPr/>
        </p:nvSpPr>
        <p:spPr>
          <a:xfrm>
            <a:off x="4951562" y="1825625"/>
            <a:ext cx="2996242" cy="14811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Resolution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Space: 38.4nm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k-Space: 7.4m</a:t>
            </a:r>
            <a:r>
              <a:rPr lang="en-US" sz="1600" dirty="0"/>
              <a:t>Å</a:t>
            </a:r>
            <a:r>
              <a:rPr lang="en-US" sz="1600" baseline="30000" dirty="0"/>
              <a:t>-1</a:t>
            </a:r>
            <a:endParaRPr lang="en-US" sz="1600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Energy: 62meV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4CC1071-80CA-4185-9CC9-8BDC698F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b="1" smtClean="0"/>
              <a:t>3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C66E0-7E79-4A9C-BC8A-07E26FC876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782" y="1589403"/>
            <a:ext cx="3773018" cy="502920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6A15C3FE-98B3-40CF-A8CB-2FFFCA10B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63"/>
    </mc:Choice>
    <mc:Fallback xmlns="">
      <p:transition spd="slow" advTm="64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9C71-4BB7-42B0-86EA-9B00DCE7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78595"/>
            <a:ext cx="94488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Ongoing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162A-99D5-4D84-ADD0-98E0442A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22" y="1366919"/>
            <a:ext cx="3653286" cy="50292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Variation in Electron Emission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361C51-17AC-4764-A7AB-27364684BD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4091215-75B2-4799-90C7-BCFC21272C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-4763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61F83E-B3C2-4FDF-A578-BDF6EABC4488}"/>
              </a:ext>
            </a:extLst>
          </p:cNvPr>
          <p:cNvCxnSpPr>
            <a:cxnSpLocks/>
          </p:cNvCxnSpPr>
          <p:nvPr/>
        </p:nvCxnSpPr>
        <p:spPr>
          <a:xfrm>
            <a:off x="23004" y="1404160"/>
            <a:ext cx="12168996" cy="507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396A82F-1F51-4AAA-9D52-95B1EC6E361D}"/>
              </a:ext>
            </a:extLst>
          </p:cNvPr>
          <p:cNvSpPr txBox="1"/>
          <p:nvPr/>
        </p:nvSpPr>
        <p:spPr>
          <a:xfrm>
            <a:off x="819064" y="5877677"/>
            <a:ext cx="2015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Polycrystalline Molybdenum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2AEC1AB-9687-4812-AD7E-3F5AE7B4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b="1" smtClean="0"/>
              <a:t>4</a:t>
            </a:fld>
            <a:endParaRPr lang="en-US" b="1" dirty="0"/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E1391D-E6A5-4336-8D8B-82CBD796F4B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42" y="2210812"/>
            <a:ext cx="3984658" cy="36576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9280175-12B8-45BA-871D-7ABFC414DC62}"/>
              </a:ext>
            </a:extLst>
          </p:cNvPr>
          <p:cNvSpPr txBox="1">
            <a:spLocks/>
          </p:cNvSpPr>
          <p:nvPr/>
        </p:nvSpPr>
        <p:spPr>
          <a:xfrm>
            <a:off x="8153400" y="1391054"/>
            <a:ext cx="3657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Photonics Integrated Cathodes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9953C12-B6CF-4D4A-9219-7614685E3F0C}"/>
              </a:ext>
            </a:extLst>
          </p:cNvPr>
          <p:cNvSpPr txBox="1"/>
          <p:nvPr/>
        </p:nvSpPr>
        <p:spPr>
          <a:xfrm>
            <a:off x="5489350" y="6428648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Acknowledgement: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Rehan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Kapadia,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Ragib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Ahsan, Hyun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Chae</a:t>
            </a:r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2A94D0A-4F68-416F-A32D-A96534C388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462" y="2164395"/>
            <a:ext cx="2948876" cy="192650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3DD2264-FCED-493E-8CEF-D5E3360A47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2551" y="4079073"/>
            <a:ext cx="2895851" cy="2749534"/>
          </a:xfrm>
          <a:prstGeom prst="rect">
            <a:avLst/>
          </a:prstGeom>
        </p:spPr>
      </p:pic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4DC60A73-8082-45BC-A4FE-73F1AD149175}"/>
              </a:ext>
            </a:extLst>
          </p:cNvPr>
          <p:cNvSpPr txBox="1">
            <a:spLocks/>
          </p:cNvSpPr>
          <p:nvPr/>
        </p:nvSpPr>
        <p:spPr>
          <a:xfrm>
            <a:off x="4130987" y="1391054"/>
            <a:ext cx="3657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Emission from Diamond Tip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5B71D79-6653-4FB7-A50F-EFCAEB18E4E5}"/>
              </a:ext>
            </a:extLst>
          </p:cNvPr>
          <p:cNvSpPr txBox="1"/>
          <p:nvPr/>
        </p:nvSpPr>
        <p:spPr>
          <a:xfrm>
            <a:off x="4794812" y="5664400"/>
            <a:ext cx="260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: Hg Lamp (5.2eV)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705A14B-9DF4-4221-ACF2-4594B7BFC066}"/>
              </a:ext>
            </a:extLst>
          </p:cNvPr>
          <p:cNvSpPr txBox="1"/>
          <p:nvPr/>
        </p:nvSpPr>
        <p:spPr>
          <a:xfrm>
            <a:off x="91023" y="6457890"/>
            <a:ext cx="274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Acknowledgement: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Evgenya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Simakov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Dongsung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Kim</a:t>
            </a:r>
            <a:endParaRPr lang="en-US" dirty="0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2809A731-7524-4DDB-9C58-104F08450F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187" y="2337406"/>
            <a:ext cx="4267200" cy="32004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5C97038D-3375-4CB2-A2A8-7DB0A9805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99"/>
    </mc:Choice>
    <mc:Fallback xmlns="">
      <p:transition spd="slow" advTm="66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9C71-4BB7-42B0-86EA-9B00DCE7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78595"/>
            <a:ext cx="94488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Possible Future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1162A-99D5-4D84-ADD0-98E0442A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528" y="1729985"/>
            <a:ext cx="4343400" cy="4343400"/>
          </a:xfrm>
        </p:spPr>
        <p:txBody>
          <a:bodyPr/>
          <a:lstStyle/>
          <a:p>
            <a:r>
              <a:rPr lang="en-US" dirty="0"/>
              <a:t>Nano Sources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361C51-17AC-4764-A7AB-27364684BD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" cy="13716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4091215-75B2-4799-90C7-BCFC21272C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0" y="-4763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61F83E-B3C2-4FDF-A578-BDF6EABC4488}"/>
              </a:ext>
            </a:extLst>
          </p:cNvPr>
          <p:cNvCxnSpPr>
            <a:cxnSpLocks/>
          </p:cNvCxnSpPr>
          <p:nvPr/>
        </p:nvCxnSpPr>
        <p:spPr>
          <a:xfrm>
            <a:off x="23004" y="1404160"/>
            <a:ext cx="12168996" cy="507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E948A1-564B-4D82-9AFD-294EF54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31FC-6826-48D0-A3EC-27081D1F78DB}" type="slidenum">
              <a:rPr lang="en-US" b="1" smtClean="0"/>
              <a:t>5</a:t>
            </a:fld>
            <a:endParaRPr lang="en-US" b="1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0893AD8-23ED-4D93-8129-0C957DFA88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834" y="2300025"/>
            <a:ext cx="3446331" cy="27432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A22AF55-BE54-47D4-BAF0-F0E72ECC53EB}"/>
              </a:ext>
            </a:extLst>
          </p:cNvPr>
          <p:cNvSpPr txBox="1"/>
          <p:nvPr/>
        </p:nvSpPr>
        <p:spPr>
          <a:xfrm>
            <a:off x="8034789" y="5519387"/>
            <a:ext cx="4198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Ref. Li, R. K., et al. "Surface-plasmon resonance-enhanced multiphoton emission of high-brightness electron beams from a nanostructured copper cathode." Physical review letters 110.7 (2013): 074801.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1530F3A-8BDC-411D-B752-F60DD952F140}"/>
              </a:ext>
            </a:extLst>
          </p:cNvPr>
          <p:cNvSpPr txBox="1">
            <a:spLocks/>
          </p:cNvSpPr>
          <p:nvPr/>
        </p:nvSpPr>
        <p:spPr>
          <a:xfrm>
            <a:off x="122207" y="1729985"/>
            <a:ext cx="4343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 Function Variation</a:t>
            </a:r>
          </a:p>
          <a:p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AA24D13-CB83-4322-AEF0-7F0E85072A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3" y="2300025"/>
            <a:ext cx="3446289" cy="27432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0E03CD8-596C-4335-9B32-48D0751FF601}"/>
              </a:ext>
            </a:extLst>
          </p:cNvPr>
          <p:cNvSpPr txBox="1"/>
          <p:nvPr/>
        </p:nvSpPr>
        <p:spPr>
          <a:xfrm>
            <a:off x="796827" y="5072597"/>
            <a:ext cx="21005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Epitaxial Graphene on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(0001)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1B60B9-573A-4EAD-B315-7E52D3CDDFDC}"/>
              </a:ext>
            </a:extLst>
          </p:cNvPr>
          <p:cNvSpPr txBox="1"/>
          <p:nvPr/>
        </p:nvSpPr>
        <p:spPr>
          <a:xfrm>
            <a:off x="39537" y="5522562"/>
            <a:ext cx="4323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Ref. Mathieu, C., et al. "Recent Advances In 2D‐Band Structure Imaging By k‐PEEM and Prospects For Technological Materials."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AIP Conference Proceedings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Vol. 1395. No. 1. American Institute of Physics, 2011.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4A2D3E1-5D6C-472F-8AF2-017176E52953}"/>
              </a:ext>
            </a:extLst>
          </p:cNvPr>
          <p:cNvSpPr txBox="1">
            <a:spLocks/>
          </p:cNvSpPr>
          <p:nvPr/>
        </p:nvSpPr>
        <p:spPr>
          <a:xfrm>
            <a:off x="7726395" y="1737923"/>
            <a:ext cx="4343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Plasmon Assisted Photoemission</a:t>
            </a:r>
          </a:p>
          <a:p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FBCDC41-DB37-4041-8C3A-EF1A00225E7E}"/>
              </a:ext>
            </a:extLst>
          </p:cNvPr>
          <p:cNvSpPr txBox="1"/>
          <p:nvPr/>
        </p:nvSpPr>
        <p:spPr>
          <a:xfrm>
            <a:off x="4395309" y="5519387"/>
            <a:ext cx="3682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Ref. Durham, Daniel B., et al. "Plasmonic lenses for tunable ultrafast electron emitters at the nanoscale."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Applied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12.5 (2019): 054057.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710113-0D0D-44D6-BE0D-56BE10B389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789" y="2538023"/>
            <a:ext cx="3335684" cy="27432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52B1181-CE2C-4C46-877F-B77033132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34800" y="6400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47"/>
    </mc:Choice>
    <mc:Fallback xmlns="">
      <p:transition spd="slow" advTm="55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516</Words>
  <Application>Microsoft Office PowerPoint</Application>
  <PresentationFormat>Widescreen</PresentationFormat>
  <Paragraphs>62</Paragraphs>
  <Slides>5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Introduction</vt:lpstr>
      <vt:lpstr> Instrumentational Aspects </vt:lpstr>
      <vt:lpstr>Ongoing Projects</vt:lpstr>
      <vt:lpstr>Possible Future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ALIMOHAMMED KACHWALA (Student)</dc:creator>
  <cp:lastModifiedBy>ALIMOHAMMED KACHWALA (Student)</cp:lastModifiedBy>
  <cp:revision>29</cp:revision>
  <dcterms:created xsi:type="dcterms:W3CDTF">2021-10-23T18:54:06Z</dcterms:created>
  <dcterms:modified xsi:type="dcterms:W3CDTF">2021-11-05T17:56:37Z</dcterms:modified>
</cp:coreProperties>
</file>