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96" r:id="rId2"/>
    <p:sldId id="263" r:id="rId3"/>
    <p:sldId id="278" r:id="rId4"/>
    <p:sldId id="302" r:id="rId5"/>
    <p:sldId id="280" r:id="rId6"/>
    <p:sldId id="298" r:id="rId7"/>
    <p:sldId id="273" r:id="rId8"/>
    <p:sldId id="297" r:id="rId9"/>
    <p:sldId id="261" r:id="rId10"/>
    <p:sldId id="262" r:id="rId11"/>
    <p:sldId id="281" r:id="rId12"/>
    <p:sldId id="257" r:id="rId13"/>
    <p:sldId id="287" r:id="rId14"/>
    <p:sldId id="288" r:id="rId15"/>
    <p:sldId id="258" r:id="rId16"/>
    <p:sldId id="286" r:id="rId17"/>
    <p:sldId id="290" r:id="rId18"/>
    <p:sldId id="291" r:id="rId19"/>
    <p:sldId id="272" r:id="rId20"/>
    <p:sldId id="299" r:id="rId21"/>
    <p:sldId id="267" r:id="rId22"/>
    <p:sldId id="274" r:id="rId23"/>
    <p:sldId id="300" r:id="rId24"/>
    <p:sldId id="271" r:id="rId25"/>
    <p:sldId id="265" r:id="rId26"/>
    <p:sldId id="266" r:id="rId27"/>
    <p:sldId id="260" r:id="rId28"/>
    <p:sldId id="295" r:id="rId29"/>
    <p:sldId id="275" r:id="rId30"/>
    <p:sldId id="284" r:id="rId31"/>
    <p:sldId id="301" r:id="rId32"/>
    <p:sldId id="256" r:id="rId33"/>
    <p:sldId id="293" r:id="rId34"/>
    <p:sldId id="259" r:id="rId35"/>
    <p:sldId id="264" r:id="rId36"/>
    <p:sldId id="292" r:id="rId37"/>
    <p:sldId id="303" r:id="rId38"/>
    <p:sldId id="282" r:id="rId39"/>
    <p:sldId id="268" r:id="rId40"/>
    <p:sldId id="283" r:id="rId41"/>
    <p:sldId id="269"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3" d="100"/>
          <a:sy n="53" d="100"/>
        </p:scale>
        <p:origin x="-810"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87F5D2-C93B-445E-8E0F-1D4EB0880110}" type="datetimeFigureOut">
              <a:rPr lang="en-US" smtClean="0"/>
              <a:t>3/2/2018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532ECB-CE6B-474C-A6DC-EC10C00E4DF6}" type="slidenum">
              <a:rPr lang="en-US" smtClean="0"/>
              <a:t>‹#›</a:t>
            </a:fld>
            <a:endParaRPr lang="en-US"/>
          </a:p>
        </p:txBody>
      </p:sp>
    </p:spTree>
    <p:extLst>
      <p:ext uri="{BB962C8B-B14F-4D97-AF65-F5344CB8AC3E}">
        <p14:creationId xmlns:p14="http://schemas.microsoft.com/office/powerpoint/2010/main" val="31103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532ECB-CE6B-474C-A6DC-EC10C00E4DF6}" type="slidenum">
              <a:rPr lang="en-US" smtClean="0"/>
              <a:t>28</a:t>
            </a:fld>
            <a:endParaRPr lang="en-US"/>
          </a:p>
        </p:txBody>
      </p:sp>
    </p:spTree>
    <p:extLst>
      <p:ext uri="{BB962C8B-B14F-4D97-AF65-F5344CB8AC3E}">
        <p14:creationId xmlns:p14="http://schemas.microsoft.com/office/powerpoint/2010/main" val="1621147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532ECB-CE6B-474C-A6DC-EC10C00E4DF6}" type="slidenum">
              <a:rPr lang="en-US" smtClean="0"/>
              <a:t>39</a:t>
            </a:fld>
            <a:endParaRPr lang="en-US"/>
          </a:p>
        </p:txBody>
      </p:sp>
    </p:spTree>
    <p:extLst>
      <p:ext uri="{BB962C8B-B14F-4D97-AF65-F5344CB8AC3E}">
        <p14:creationId xmlns:p14="http://schemas.microsoft.com/office/powerpoint/2010/main" val="3748429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E98ADAF-6B85-43AB-B6FA-837ED3E45303}" type="datetimeFigureOut">
              <a:rPr lang="en-US" smtClean="0"/>
              <a:t>3/2/2018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1EC0E-9CFD-40B5-8378-1C51C0A92DE9}" type="slidenum">
              <a:rPr lang="en-US" smtClean="0"/>
              <a:t>‹#›</a:t>
            </a:fld>
            <a:endParaRPr lang="en-US"/>
          </a:p>
        </p:txBody>
      </p:sp>
    </p:spTree>
    <p:extLst>
      <p:ext uri="{BB962C8B-B14F-4D97-AF65-F5344CB8AC3E}">
        <p14:creationId xmlns:p14="http://schemas.microsoft.com/office/powerpoint/2010/main" val="388570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98ADAF-6B85-43AB-B6FA-837ED3E45303}" type="datetimeFigureOut">
              <a:rPr lang="en-US" smtClean="0"/>
              <a:t>3/2/2018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1EC0E-9CFD-40B5-8378-1C51C0A92DE9}" type="slidenum">
              <a:rPr lang="en-US" smtClean="0"/>
              <a:t>‹#›</a:t>
            </a:fld>
            <a:endParaRPr lang="en-US"/>
          </a:p>
        </p:txBody>
      </p:sp>
    </p:spTree>
    <p:extLst>
      <p:ext uri="{BB962C8B-B14F-4D97-AF65-F5344CB8AC3E}">
        <p14:creationId xmlns:p14="http://schemas.microsoft.com/office/powerpoint/2010/main" val="254614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98ADAF-6B85-43AB-B6FA-837ED3E45303}" type="datetimeFigureOut">
              <a:rPr lang="en-US" smtClean="0"/>
              <a:t>3/2/2018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1EC0E-9CFD-40B5-8378-1C51C0A92DE9}" type="slidenum">
              <a:rPr lang="en-US" smtClean="0"/>
              <a:t>‹#›</a:t>
            </a:fld>
            <a:endParaRPr lang="en-US"/>
          </a:p>
        </p:txBody>
      </p:sp>
    </p:spTree>
    <p:extLst>
      <p:ext uri="{BB962C8B-B14F-4D97-AF65-F5344CB8AC3E}">
        <p14:creationId xmlns:p14="http://schemas.microsoft.com/office/powerpoint/2010/main" val="512114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98ADAF-6B85-43AB-B6FA-837ED3E45303}" type="datetimeFigureOut">
              <a:rPr lang="en-US" smtClean="0"/>
              <a:t>3/2/2018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1EC0E-9CFD-40B5-8378-1C51C0A92DE9}" type="slidenum">
              <a:rPr lang="en-US" smtClean="0"/>
              <a:t>‹#›</a:t>
            </a:fld>
            <a:endParaRPr lang="en-US"/>
          </a:p>
        </p:txBody>
      </p:sp>
    </p:spTree>
    <p:extLst>
      <p:ext uri="{BB962C8B-B14F-4D97-AF65-F5344CB8AC3E}">
        <p14:creationId xmlns:p14="http://schemas.microsoft.com/office/powerpoint/2010/main" val="3446948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98ADAF-6B85-43AB-B6FA-837ED3E45303}" type="datetimeFigureOut">
              <a:rPr lang="en-US" smtClean="0"/>
              <a:t>3/2/2018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1EC0E-9CFD-40B5-8378-1C51C0A92DE9}" type="slidenum">
              <a:rPr lang="en-US" smtClean="0"/>
              <a:t>‹#›</a:t>
            </a:fld>
            <a:endParaRPr lang="en-US"/>
          </a:p>
        </p:txBody>
      </p:sp>
    </p:spTree>
    <p:extLst>
      <p:ext uri="{BB962C8B-B14F-4D97-AF65-F5344CB8AC3E}">
        <p14:creationId xmlns:p14="http://schemas.microsoft.com/office/powerpoint/2010/main" val="2353879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98ADAF-6B85-43AB-B6FA-837ED3E45303}" type="datetimeFigureOut">
              <a:rPr lang="en-US" smtClean="0"/>
              <a:t>3/2/2018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1EC0E-9CFD-40B5-8378-1C51C0A92DE9}" type="slidenum">
              <a:rPr lang="en-US" smtClean="0"/>
              <a:t>‹#›</a:t>
            </a:fld>
            <a:endParaRPr lang="en-US"/>
          </a:p>
        </p:txBody>
      </p:sp>
    </p:spTree>
    <p:extLst>
      <p:ext uri="{BB962C8B-B14F-4D97-AF65-F5344CB8AC3E}">
        <p14:creationId xmlns:p14="http://schemas.microsoft.com/office/powerpoint/2010/main" val="2711802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98ADAF-6B85-43AB-B6FA-837ED3E45303}" type="datetimeFigureOut">
              <a:rPr lang="en-US" smtClean="0"/>
              <a:t>3/2/2018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91EC0E-9CFD-40B5-8378-1C51C0A92DE9}" type="slidenum">
              <a:rPr lang="en-US" smtClean="0"/>
              <a:t>‹#›</a:t>
            </a:fld>
            <a:endParaRPr lang="en-US"/>
          </a:p>
        </p:txBody>
      </p:sp>
    </p:spTree>
    <p:extLst>
      <p:ext uri="{BB962C8B-B14F-4D97-AF65-F5344CB8AC3E}">
        <p14:creationId xmlns:p14="http://schemas.microsoft.com/office/powerpoint/2010/main" val="2940845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98ADAF-6B85-43AB-B6FA-837ED3E45303}" type="datetimeFigureOut">
              <a:rPr lang="en-US" smtClean="0"/>
              <a:t>3/2/2018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91EC0E-9CFD-40B5-8378-1C51C0A92DE9}" type="slidenum">
              <a:rPr lang="en-US" smtClean="0"/>
              <a:t>‹#›</a:t>
            </a:fld>
            <a:endParaRPr lang="en-US"/>
          </a:p>
        </p:txBody>
      </p:sp>
    </p:spTree>
    <p:extLst>
      <p:ext uri="{BB962C8B-B14F-4D97-AF65-F5344CB8AC3E}">
        <p14:creationId xmlns:p14="http://schemas.microsoft.com/office/powerpoint/2010/main" val="3936867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98ADAF-6B85-43AB-B6FA-837ED3E45303}" type="datetimeFigureOut">
              <a:rPr lang="en-US" smtClean="0"/>
              <a:t>3/2/2018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91EC0E-9CFD-40B5-8378-1C51C0A92DE9}" type="slidenum">
              <a:rPr lang="en-US" smtClean="0"/>
              <a:t>‹#›</a:t>
            </a:fld>
            <a:endParaRPr lang="en-US"/>
          </a:p>
        </p:txBody>
      </p:sp>
    </p:spTree>
    <p:extLst>
      <p:ext uri="{BB962C8B-B14F-4D97-AF65-F5344CB8AC3E}">
        <p14:creationId xmlns:p14="http://schemas.microsoft.com/office/powerpoint/2010/main" val="3767685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98ADAF-6B85-43AB-B6FA-837ED3E45303}" type="datetimeFigureOut">
              <a:rPr lang="en-US" smtClean="0"/>
              <a:t>3/2/2018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1EC0E-9CFD-40B5-8378-1C51C0A92DE9}" type="slidenum">
              <a:rPr lang="en-US" smtClean="0"/>
              <a:t>‹#›</a:t>
            </a:fld>
            <a:endParaRPr lang="en-US"/>
          </a:p>
        </p:txBody>
      </p:sp>
    </p:spTree>
    <p:extLst>
      <p:ext uri="{BB962C8B-B14F-4D97-AF65-F5344CB8AC3E}">
        <p14:creationId xmlns:p14="http://schemas.microsoft.com/office/powerpoint/2010/main" val="3625791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98ADAF-6B85-43AB-B6FA-837ED3E45303}" type="datetimeFigureOut">
              <a:rPr lang="en-US" smtClean="0"/>
              <a:t>3/2/2018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1EC0E-9CFD-40B5-8378-1C51C0A92DE9}" type="slidenum">
              <a:rPr lang="en-US" smtClean="0"/>
              <a:t>‹#›</a:t>
            </a:fld>
            <a:endParaRPr lang="en-US"/>
          </a:p>
        </p:txBody>
      </p:sp>
    </p:spTree>
    <p:extLst>
      <p:ext uri="{BB962C8B-B14F-4D97-AF65-F5344CB8AC3E}">
        <p14:creationId xmlns:p14="http://schemas.microsoft.com/office/powerpoint/2010/main" val="4045395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98ADAF-6B85-43AB-B6FA-837ED3E45303}" type="datetimeFigureOut">
              <a:rPr lang="en-US" smtClean="0"/>
              <a:t>3/2/2018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1EC0E-9CFD-40B5-8378-1C51C0A92DE9}" type="slidenum">
              <a:rPr lang="en-US" smtClean="0"/>
              <a:t>‹#›</a:t>
            </a:fld>
            <a:endParaRPr lang="en-US"/>
          </a:p>
        </p:txBody>
      </p:sp>
    </p:spTree>
    <p:extLst>
      <p:ext uri="{BB962C8B-B14F-4D97-AF65-F5344CB8AC3E}">
        <p14:creationId xmlns:p14="http://schemas.microsoft.com/office/powerpoint/2010/main" val="2461271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tiff"/><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5.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6.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4.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tiff"/></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image" Target="../media/image68.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wmf"/></Relationships>
</file>

<file path=ppt/slides/_rels/slide3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5.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0.jpeg"/><Relationship Id="rId4" Type="http://schemas.openxmlformats.org/officeDocument/2006/relationships/image" Target="../media/image79.jpe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101.tiff"/></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gif"/><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NLC:</a:t>
            </a:r>
            <a:br>
              <a:rPr lang="en-US" dirty="0"/>
            </a:br>
            <a:r>
              <a:rPr lang="en-US" dirty="0"/>
              <a:t>a Next generation Linear Collider</a:t>
            </a:r>
          </a:p>
        </p:txBody>
      </p:sp>
      <p:sp>
        <p:nvSpPr>
          <p:cNvPr id="3" name="Subtitle 2"/>
          <p:cNvSpPr>
            <a:spLocks noGrp="1"/>
          </p:cNvSpPr>
          <p:nvPr>
            <p:ph type="subTitle" idx="1"/>
          </p:nvPr>
        </p:nvSpPr>
        <p:spPr>
          <a:xfrm>
            <a:off x="1371600" y="4267200"/>
            <a:ext cx="6400800" cy="1752600"/>
          </a:xfrm>
        </p:spPr>
        <p:txBody>
          <a:bodyPr>
            <a:normAutofit fontScale="85000" lnSpcReduction="20000"/>
          </a:bodyPr>
          <a:lstStyle/>
          <a:p>
            <a:r>
              <a:rPr lang="en-US" dirty="0"/>
              <a:t>A symposium honoring Nan Phinney</a:t>
            </a:r>
          </a:p>
          <a:p>
            <a:r>
              <a:rPr lang="en-US" dirty="0"/>
              <a:t>March 2, 2018</a:t>
            </a:r>
          </a:p>
          <a:p>
            <a:endParaRPr lang="en-US" dirty="0"/>
          </a:p>
          <a:p>
            <a:r>
              <a:rPr lang="en-US" dirty="0"/>
              <a:t>Tor Raubenheimer</a:t>
            </a:r>
          </a:p>
        </p:txBody>
      </p:sp>
    </p:spTree>
    <p:extLst>
      <p:ext uri="{BB962C8B-B14F-4D97-AF65-F5344CB8AC3E}">
        <p14:creationId xmlns:p14="http://schemas.microsoft.com/office/powerpoint/2010/main" val="1782162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slacspace.slac.stanford.edu@SSL\DavWWWRoot\sites\ad\photos\NLC\ZDR C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
            <a:ext cx="5263591"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48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3554" name="Picture 2" descr="\\slacspace.slac.stanford.edu@SSL\DavWWWRoot\sites\ad\photos\NLC\IMG_16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641"/>
            <a:ext cx="9144000" cy="68586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 y="226367"/>
            <a:ext cx="1661032" cy="461665"/>
          </a:xfrm>
          <a:prstGeom prst="rect">
            <a:avLst/>
          </a:prstGeom>
          <a:noFill/>
        </p:spPr>
        <p:txBody>
          <a:bodyPr wrap="none" rtlCol="0">
            <a:spAutoFit/>
          </a:bodyPr>
          <a:lstStyle/>
          <a:p>
            <a:r>
              <a:rPr lang="en-US" sz="2400" dirty="0" smtClean="0"/>
              <a:t>1998 - 2009</a:t>
            </a:r>
            <a:endParaRPr lang="en-US" sz="2400" dirty="0"/>
          </a:p>
        </p:txBody>
      </p:sp>
    </p:spTree>
    <p:extLst>
      <p:ext uri="{BB962C8B-B14F-4D97-AF65-F5344CB8AC3E}">
        <p14:creationId xmlns:p14="http://schemas.microsoft.com/office/powerpoint/2010/main" val="689411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3" y="0"/>
            <a:ext cx="9066757" cy="3438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descr="\\slacspace.slac.stanford.edu@SSL\DavWWWRoot\sites\ad\photos\NLC\MC0344C-9.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6788" y="1371600"/>
            <a:ext cx="4291012" cy="531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076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slacspace.slac.stanford.edu@SSL\DavWWWRoot\sites\ad\photos\NLC\ATF control_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0" y="2923660"/>
            <a:ext cx="4472126" cy="331583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slacspace.slac.stanford.edu@SSL\DavWWWRoot\sites\ad\photos\NLC\ATF photo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4120" y="3848994"/>
            <a:ext cx="4562507" cy="2974975"/>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slacspace.slac.stanford.edu@SSL\DavWWWRoot\sites\ad\photos\NLC\ATF photo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9435" y="987314"/>
            <a:ext cx="4297932" cy="2819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715962"/>
          </a:xfrm>
        </p:spPr>
        <p:txBody>
          <a:bodyPr>
            <a:normAutofit fontScale="90000"/>
          </a:bodyPr>
          <a:lstStyle/>
          <a:p>
            <a:r>
              <a:rPr lang="en-US" dirty="0"/>
              <a:t>ISG Meetings</a:t>
            </a:r>
          </a:p>
        </p:txBody>
      </p:sp>
      <p:sp>
        <p:nvSpPr>
          <p:cNvPr id="4" name="TextBox 3">
            <a:extLst>
              <a:ext uri="{FF2B5EF4-FFF2-40B4-BE49-F238E27FC236}">
                <a16:creationId xmlns="" xmlns:a16="http://schemas.microsoft.com/office/drawing/2014/main" id="{FA9C6DE0-B13A-4883-BEA8-01EC962EB615}"/>
              </a:ext>
            </a:extLst>
          </p:cNvPr>
          <p:cNvSpPr txBox="1"/>
          <p:nvPr/>
        </p:nvSpPr>
        <p:spPr>
          <a:xfrm>
            <a:off x="179905" y="1342579"/>
            <a:ext cx="4144661" cy="1077218"/>
          </a:xfrm>
          <a:prstGeom prst="rect">
            <a:avLst/>
          </a:prstGeom>
          <a:noFill/>
        </p:spPr>
        <p:txBody>
          <a:bodyPr wrap="none" rtlCol="0">
            <a:spAutoFit/>
          </a:bodyPr>
          <a:lstStyle/>
          <a:p>
            <a:pPr algn="ctr"/>
            <a:r>
              <a:rPr lang="en-US" sz="3200" dirty="0"/>
              <a:t>Working on the ATF</a:t>
            </a:r>
            <a:br>
              <a:rPr lang="en-US" sz="3200" dirty="0"/>
            </a:br>
            <a:r>
              <a:rPr lang="en-US" sz="3200" dirty="0"/>
              <a:t>prototype damping ring</a:t>
            </a:r>
          </a:p>
        </p:txBody>
      </p:sp>
    </p:spTree>
    <p:extLst>
      <p:ext uri="{BB962C8B-B14F-4D97-AF65-F5344CB8AC3E}">
        <p14:creationId xmlns:p14="http://schemas.microsoft.com/office/powerpoint/2010/main" val="2591097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a:extLst>
              <a:ext uri="{FF2B5EF4-FFF2-40B4-BE49-F238E27FC236}">
                <a16:creationId xmlns="" xmlns:a16="http://schemas.microsoft.com/office/drawing/2014/main" id="{F6432ACC-7FA1-4661-A19D-6AE598BD4D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8054" y="1630362"/>
            <a:ext cx="3028187" cy="20272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715962"/>
          </a:xfrm>
        </p:spPr>
        <p:txBody>
          <a:bodyPr>
            <a:normAutofit fontScale="90000"/>
          </a:bodyPr>
          <a:lstStyle/>
          <a:p>
            <a:r>
              <a:rPr lang="en-US" dirty="0"/>
              <a:t>ISG Meetings</a:t>
            </a:r>
          </a:p>
        </p:txBody>
      </p:sp>
      <p:pic>
        <p:nvPicPr>
          <p:cNvPr id="5" name="Picture 4">
            <a:extLst>
              <a:ext uri="{FF2B5EF4-FFF2-40B4-BE49-F238E27FC236}">
                <a16:creationId xmlns="" xmlns:a16="http://schemas.microsoft.com/office/drawing/2014/main" id="{5B252AF5-0BE9-4106-8E3E-CB639217B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7570" y="914400"/>
            <a:ext cx="5080000" cy="3810000"/>
          </a:xfrm>
          <a:prstGeom prst="rect">
            <a:avLst/>
          </a:prstGeom>
        </p:spPr>
      </p:pic>
      <p:pic>
        <p:nvPicPr>
          <p:cNvPr id="3083" name="Picture 11" descr="\\slacspace.slac.stanford.edu@SSL\DavWWWRoot\sites\ad\photos\Tom Markiewicz\Phil and Nan at Sendai Restaura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3371739"/>
            <a:ext cx="4648200" cy="348626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narita united club beer mach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3763962"/>
            <a:ext cx="56896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754221"/>
            <a:ext cx="2362200" cy="1889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3568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slacspace.slac.stanford.edu@SSL\DavWWWRoot\sites\ad\photos\NLC\ATF photo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4120" y="3848994"/>
            <a:ext cx="4562507" cy="29749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715962"/>
          </a:xfrm>
        </p:spPr>
        <p:txBody>
          <a:bodyPr>
            <a:normAutofit fontScale="90000"/>
          </a:bodyPr>
          <a:lstStyle/>
          <a:p>
            <a:r>
              <a:rPr lang="en-US" dirty="0"/>
              <a:t>ISG Meeting Travel</a:t>
            </a:r>
          </a:p>
        </p:txBody>
      </p:sp>
      <p:sp>
        <p:nvSpPr>
          <p:cNvPr id="3" name="Content Placeholder 2"/>
          <p:cNvSpPr>
            <a:spLocks noGrp="1"/>
          </p:cNvSpPr>
          <p:nvPr>
            <p:ph idx="1"/>
          </p:nvPr>
        </p:nvSpPr>
        <p:spPr/>
        <p:txBody>
          <a:bodyPr/>
          <a:lstStyle/>
          <a:p>
            <a:endParaRPr lang="en-US" dirty="0"/>
          </a:p>
        </p:txBody>
      </p:sp>
      <p:pic>
        <p:nvPicPr>
          <p:cNvPr id="3077" name="Picture 5" descr="Image result for map sfo to n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987314"/>
            <a:ext cx="6038850" cy="3057526"/>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tor\AppData\Local\Microsoft\Windows\Temporary Internet Files\Content.IE5\AG33D1O7\airplane-clip-art-free[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930727">
            <a:off x="1404564" y="2144460"/>
            <a:ext cx="1328928" cy="5273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C:\Users\tor\AppData\Local\Microsoft\Windows\Temporary Internet Files\Content.IE5\AG33D1O7\airplane-clip-art-free[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549469">
            <a:off x="5611093" y="1876575"/>
            <a:ext cx="1328928" cy="527304"/>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pic>
        <p:nvPicPr>
          <p:cNvPr id="3084" name="Picture 12" descr="\\slacspace.slac.stanford.edu@SSL\DavWWWRoot\sites\ad\photos\NLC\Woodle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4629409"/>
            <a:ext cx="137160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7627" y="3691709"/>
            <a:ext cx="4736372" cy="3157581"/>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062" y="3698964"/>
            <a:ext cx="4686301" cy="3150326"/>
          </a:xfrm>
          <a:prstGeom prst="rect">
            <a:avLst/>
          </a:prstGeom>
        </p:spPr>
      </p:pic>
    </p:spTree>
    <p:extLst>
      <p:ext uri="{BB962C8B-B14F-4D97-AF65-F5344CB8AC3E}">
        <p14:creationId xmlns:p14="http://schemas.microsoft.com/office/powerpoint/2010/main" val="1947725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a:t>ISG Meeting </a:t>
            </a:r>
            <a:r>
              <a:rPr lang="en-US" dirty="0" smtClean="0"/>
              <a:t>Challenges</a:t>
            </a:r>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946" y="1676400"/>
            <a:ext cx="5129784"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4" name="Picture 12" descr="\\slacspace.slac.stanford.edu@SSL\DavWWWRoot\sites\ad\photos\NLC\Woodl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4629409"/>
            <a:ext cx="137160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slacspace.slac.stanford.edu@SSL\DavWWWRoot\sites\ad\photos\NLC\IMG_006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0704" y="2139865"/>
            <a:ext cx="2450696" cy="17613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8C04AFDC-E0CC-4C29-AD28-87D512EFE807}"/>
              </a:ext>
            </a:extLst>
          </p:cNvPr>
          <p:cNvPicPr>
            <a:picLocks noChangeAspect="1"/>
          </p:cNvPicPr>
          <p:nvPr/>
        </p:nvPicPr>
        <p:blipFill>
          <a:blip r:embed="rId5"/>
          <a:stretch>
            <a:fillRect/>
          </a:stretch>
        </p:blipFill>
        <p:spPr>
          <a:xfrm>
            <a:off x="4860493" y="4838007"/>
            <a:ext cx="2450696" cy="1985962"/>
          </a:xfrm>
          <a:prstGeom prst="rect">
            <a:avLst/>
          </a:prstGeom>
        </p:spPr>
      </p:pic>
      <p:pic>
        <p:nvPicPr>
          <p:cNvPr id="6" name="Picture 5">
            <a:extLst>
              <a:ext uri="{FF2B5EF4-FFF2-40B4-BE49-F238E27FC236}">
                <a16:creationId xmlns="" xmlns:a16="http://schemas.microsoft.com/office/drawing/2014/main" id="{56917844-9FBE-4788-BEAF-8362C45A3A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8098" y="4982339"/>
            <a:ext cx="1227753" cy="1841630"/>
          </a:xfrm>
          <a:prstGeom prst="rect">
            <a:avLst/>
          </a:prstGeom>
        </p:spPr>
      </p:pic>
      <p:sp>
        <p:nvSpPr>
          <p:cNvPr id="7" name="TextBox 6">
            <a:extLst>
              <a:ext uri="{FF2B5EF4-FFF2-40B4-BE49-F238E27FC236}">
                <a16:creationId xmlns="" xmlns:a16="http://schemas.microsoft.com/office/drawing/2014/main" id="{07FA83FD-C842-4CEA-83C6-7E4031F65319}"/>
              </a:ext>
            </a:extLst>
          </p:cNvPr>
          <p:cNvSpPr txBox="1"/>
          <p:nvPr/>
        </p:nvSpPr>
        <p:spPr>
          <a:xfrm>
            <a:off x="336623" y="6048345"/>
            <a:ext cx="1745799" cy="400110"/>
          </a:xfrm>
          <a:prstGeom prst="rect">
            <a:avLst/>
          </a:prstGeom>
          <a:noFill/>
        </p:spPr>
        <p:txBody>
          <a:bodyPr wrap="none" rtlCol="0">
            <a:spAutoFit/>
          </a:bodyPr>
          <a:lstStyle/>
          <a:p>
            <a:r>
              <a:rPr lang="en-US" sz="2000" dirty="0"/>
              <a:t>The BAD driver</a:t>
            </a:r>
          </a:p>
        </p:txBody>
      </p:sp>
      <p:sp>
        <p:nvSpPr>
          <p:cNvPr id="10" name="TextBox 9">
            <a:extLst>
              <a:ext uri="{FF2B5EF4-FFF2-40B4-BE49-F238E27FC236}">
                <a16:creationId xmlns="" xmlns:a16="http://schemas.microsoft.com/office/drawing/2014/main" id="{901B1067-B36E-4400-9AE1-A299BB983D0C}"/>
              </a:ext>
            </a:extLst>
          </p:cNvPr>
          <p:cNvSpPr txBox="1"/>
          <p:nvPr/>
        </p:nvSpPr>
        <p:spPr>
          <a:xfrm>
            <a:off x="5638800" y="4152207"/>
            <a:ext cx="1786002" cy="400110"/>
          </a:xfrm>
          <a:prstGeom prst="rect">
            <a:avLst/>
          </a:prstGeom>
          <a:noFill/>
        </p:spPr>
        <p:txBody>
          <a:bodyPr wrap="none" rtlCol="0">
            <a:spAutoFit/>
          </a:bodyPr>
          <a:lstStyle/>
          <a:p>
            <a:r>
              <a:rPr lang="en-US" sz="2000" dirty="0"/>
              <a:t>The passengers</a:t>
            </a:r>
          </a:p>
        </p:txBody>
      </p:sp>
    </p:spTree>
    <p:extLst>
      <p:ext uri="{BB962C8B-B14F-4D97-AF65-F5344CB8AC3E}">
        <p14:creationId xmlns:p14="http://schemas.microsoft.com/office/powerpoint/2010/main" val="2251310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a:t>ISG </a:t>
            </a:r>
            <a:r>
              <a:rPr lang="en-US" dirty="0" smtClean="0"/>
              <a:t>Challenges</a:t>
            </a:r>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946" y="1676400"/>
            <a:ext cx="5129784"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4" name="Picture 12" descr="\\slacspace.slac.stanford.edu@SSL\DavWWWRoot\sites\ad\photos\NLC\Woodl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4629409"/>
            <a:ext cx="137160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slacspace.slac.stanford.edu@SSL\DavWWWRoot\sites\ad\photos\NLC\IMG_006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493" y="3076673"/>
            <a:ext cx="2450696" cy="17613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8C04AFDC-E0CC-4C29-AD28-87D512EFE807}"/>
              </a:ext>
            </a:extLst>
          </p:cNvPr>
          <p:cNvPicPr>
            <a:picLocks noChangeAspect="1"/>
          </p:cNvPicPr>
          <p:nvPr/>
        </p:nvPicPr>
        <p:blipFill>
          <a:blip r:embed="rId5"/>
          <a:stretch>
            <a:fillRect/>
          </a:stretch>
        </p:blipFill>
        <p:spPr>
          <a:xfrm>
            <a:off x="4860493" y="4838007"/>
            <a:ext cx="2450696" cy="1985962"/>
          </a:xfrm>
          <a:prstGeom prst="rect">
            <a:avLst/>
          </a:prstGeom>
        </p:spPr>
      </p:pic>
      <p:pic>
        <p:nvPicPr>
          <p:cNvPr id="6" name="Picture 5">
            <a:extLst>
              <a:ext uri="{FF2B5EF4-FFF2-40B4-BE49-F238E27FC236}">
                <a16:creationId xmlns="" xmlns:a16="http://schemas.microsoft.com/office/drawing/2014/main" id="{56917844-9FBE-4788-BEAF-8362C45A3A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8098" y="4982339"/>
            <a:ext cx="1227753" cy="1841630"/>
          </a:xfrm>
          <a:prstGeom prst="rect">
            <a:avLst/>
          </a:prstGeom>
        </p:spPr>
      </p:pic>
      <p:sp>
        <p:nvSpPr>
          <p:cNvPr id="7" name="TextBox 6">
            <a:extLst>
              <a:ext uri="{FF2B5EF4-FFF2-40B4-BE49-F238E27FC236}">
                <a16:creationId xmlns="" xmlns:a16="http://schemas.microsoft.com/office/drawing/2014/main" id="{07FA83FD-C842-4CEA-83C6-7E4031F65319}"/>
              </a:ext>
            </a:extLst>
          </p:cNvPr>
          <p:cNvSpPr txBox="1"/>
          <p:nvPr/>
        </p:nvSpPr>
        <p:spPr>
          <a:xfrm>
            <a:off x="336623" y="6048345"/>
            <a:ext cx="1745799" cy="400110"/>
          </a:xfrm>
          <a:prstGeom prst="rect">
            <a:avLst/>
          </a:prstGeom>
          <a:noFill/>
        </p:spPr>
        <p:txBody>
          <a:bodyPr wrap="none" rtlCol="0">
            <a:spAutoFit/>
          </a:bodyPr>
          <a:lstStyle/>
          <a:p>
            <a:r>
              <a:rPr lang="en-US" sz="2000" dirty="0"/>
              <a:t>The BAD driver</a:t>
            </a:r>
          </a:p>
        </p:txBody>
      </p:sp>
      <p:pic>
        <p:nvPicPr>
          <p:cNvPr id="10" name="Picture 13" descr="\\slacspace.slac.stanford.edu@SSL\DavWWWRoot\sites\ad\photos\NLC\Japan police 1938843226_0aaba73876.jpg">
            <a:extLst>
              <a:ext uri="{FF2B5EF4-FFF2-40B4-BE49-F238E27FC236}">
                <a16:creationId xmlns="" xmlns:a16="http://schemas.microsoft.com/office/drawing/2014/main" id="{641BA63E-C6F4-4E88-8153-A6C28C3D62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4011"/>
            <a:ext cx="2590800" cy="327258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2757D298-6FE6-400E-BE97-627246707279}"/>
              </a:ext>
            </a:extLst>
          </p:cNvPr>
          <p:cNvSpPr txBox="1"/>
          <p:nvPr/>
        </p:nvSpPr>
        <p:spPr>
          <a:xfrm>
            <a:off x="7311189" y="3529163"/>
            <a:ext cx="1784976" cy="707886"/>
          </a:xfrm>
          <a:prstGeom prst="rect">
            <a:avLst/>
          </a:prstGeom>
          <a:noFill/>
        </p:spPr>
        <p:txBody>
          <a:bodyPr wrap="none" rtlCol="0">
            <a:spAutoFit/>
          </a:bodyPr>
          <a:lstStyle/>
          <a:p>
            <a:r>
              <a:rPr lang="en-US" sz="2000" dirty="0"/>
              <a:t>The </a:t>
            </a:r>
            <a:br>
              <a:rPr lang="en-US" sz="2000" dirty="0"/>
            </a:br>
            <a:r>
              <a:rPr lang="en-US" sz="2000" dirty="0"/>
              <a:t>communicator!</a:t>
            </a:r>
          </a:p>
        </p:txBody>
      </p:sp>
    </p:spTree>
    <p:extLst>
      <p:ext uri="{BB962C8B-B14F-4D97-AF65-F5344CB8AC3E}">
        <p14:creationId xmlns:p14="http://schemas.microsoft.com/office/powerpoint/2010/main" val="1830363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a:t>ISG </a:t>
            </a:r>
            <a:r>
              <a:rPr lang="en-US" dirty="0" smtClean="0"/>
              <a:t>Challenges</a:t>
            </a:r>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946" y="1676400"/>
            <a:ext cx="5129784"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4" name="Picture 12" descr="\\slacspace.slac.stanford.edu@SSL\DavWWWRoot\sites\ad\photos\NLC\Woodl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4629409"/>
            <a:ext cx="137160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slacspace.slac.stanford.edu@SSL\DavWWWRoot\sites\ad\photos\NLC\IMG_006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0730" y="1058066"/>
            <a:ext cx="2450696" cy="17613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8C04AFDC-E0CC-4C29-AD28-87D512EFE807}"/>
              </a:ext>
            </a:extLst>
          </p:cNvPr>
          <p:cNvPicPr>
            <a:picLocks noChangeAspect="1"/>
          </p:cNvPicPr>
          <p:nvPr/>
        </p:nvPicPr>
        <p:blipFill>
          <a:blip r:embed="rId5"/>
          <a:stretch>
            <a:fillRect/>
          </a:stretch>
        </p:blipFill>
        <p:spPr>
          <a:xfrm>
            <a:off x="4860493" y="4838007"/>
            <a:ext cx="2450696" cy="1985962"/>
          </a:xfrm>
          <a:prstGeom prst="rect">
            <a:avLst/>
          </a:prstGeom>
        </p:spPr>
      </p:pic>
      <p:pic>
        <p:nvPicPr>
          <p:cNvPr id="6" name="Picture 5">
            <a:extLst>
              <a:ext uri="{FF2B5EF4-FFF2-40B4-BE49-F238E27FC236}">
                <a16:creationId xmlns="" xmlns:a16="http://schemas.microsoft.com/office/drawing/2014/main" id="{56917844-9FBE-4788-BEAF-8362C45A3A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8098" y="4982339"/>
            <a:ext cx="1227753" cy="1841630"/>
          </a:xfrm>
          <a:prstGeom prst="rect">
            <a:avLst/>
          </a:prstGeom>
        </p:spPr>
      </p:pic>
      <p:sp>
        <p:nvSpPr>
          <p:cNvPr id="7" name="TextBox 6">
            <a:extLst>
              <a:ext uri="{FF2B5EF4-FFF2-40B4-BE49-F238E27FC236}">
                <a16:creationId xmlns="" xmlns:a16="http://schemas.microsoft.com/office/drawing/2014/main" id="{07FA83FD-C842-4CEA-83C6-7E4031F65319}"/>
              </a:ext>
            </a:extLst>
          </p:cNvPr>
          <p:cNvSpPr txBox="1"/>
          <p:nvPr/>
        </p:nvSpPr>
        <p:spPr>
          <a:xfrm>
            <a:off x="336623" y="6048345"/>
            <a:ext cx="1745799" cy="400110"/>
          </a:xfrm>
          <a:prstGeom prst="rect">
            <a:avLst/>
          </a:prstGeom>
          <a:noFill/>
        </p:spPr>
        <p:txBody>
          <a:bodyPr wrap="none" rtlCol="0">
            <a:spAutoFit/>
          </a:bodyPr>
          <a:lstStyle/>
          <a:p>
            <a:r>
              <a:rPr lang="en-US" sz="2000" dirty="0"/>
              <a:t>The BAD driver</a:t>
            </a:r>
          </a:p>
        </p:txBody>
      </p:sp>
      <p:pic>
        <p:nvPicPr>
          <p:cNvPr id="11" name="Picture 15" descr="\\slacspace.slac.stanford.edu@SSL\DavWWWRoot\sites\ad\photos\NLC\Japan Police fujis5200_s5200_japan_667138_h.jpg">
            <a:extLst>
              <a:ext uri="{FF2B5EF4-FFF2-40B4-BE49-F238E27FC236}">
                <a16:creationId xmlns="" xmlns:a16="http://schemas.microsoft.com/office/drawing/2014/main" id="{01164386-8A6B-4F6C-868F-80BA35D68DF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86512" y="2819400"/>
            <a:ext cx="2757488" cy="1838325"/>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Oval 2">
            <a:extLst>
              <a:ext uri="{FF2B5EF4-FFF2-40B4-BE49-F238E27FC236}">
                <a16:creationId xmlns="" xmlns:a16="http://schemas.microsoft.com/office/drawing/2014/main" id="{816540FF-899F-4103-8AE8-DFD5E71CE639}"/>
              </a:ext>
            </a:extLst>
          </p:cNvPr>
          <p:cNvSpPr/>
          <p:nvPr/>
        </p:nvSpPr>
        <p:spPr>
          <a:xfrm>
            <a:off x="7086600" y="274638"/>
            <a:ext cx="2133600" cy="1633410"/>
          </a:xfrm>
          <a:prstGeom prst="wedgeEllipseCallout">
            <a:avLst>
              <a:gd name="adj1" fmla="val -38314"/>
              <a:gd name="adj2" fmla="val 485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Honto</a:t>
            </a:r>
            <a:r>
              <a:rPr lang="en-US" sz="2400" b="1" dirty="0"/>
              <a:t> </a:t>
            </a:r>
            <a:r>
              <a:rPr lang="en-US" sz="2400" b="1" dirty="0" err="1"/>
              <a:t>ni</a:t>
            </a:r>
            <a:r>
              <a:rPr lang="en-US" sz="2400" b="1" dirty="0"/>
              <a:t> </a:t>
            </a:r>
            <a:r>
              <a:rPr lang="en-US" sz="2400" b="1" dirty="0" err="1"/>
              <a:t>gomen</a:t>
            </a:r>
            <a:r>
              <a:rPr lang="en-US" sz="2400" b="1" dirty="0"/>
              <a:t> ne</a:t>
            </a:r>
            <a:endParaRPr lang="en-US" sz="2400" dirty="0"/>
          </a:p>
        </p:txBody>
      </p:sp>
    </p:spTree>
    <p:extLst>
      <p:ext uri="{BB962C8B-B14F-4D97-AF65-F5344CB8AC3E}">
        <p14:creationId xmlns:p14="http://schemas.microsoft.com/office/powerpoint/2010/main" val="1181757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Limits – Oops!</a:t>
            </a:r>
          </a:p>
        </p:txBody>
      </p:sp>
      <p:sp>
        <p:nvSpPr>
          <p:cNvPr id="3" name="Content Placeholder 2"/>
          <p:cNvSpPr>
            <a:spLocks noGrp="1"/>
          </p:cNvSpPr>
          <p:nvPr>
            <p:ph idx="1"/>
          </p:nvPr>
        </p:nvSpPr>
        <p:spPr/>
        <p:txBody>
          <a:bodyPr/>
          <a:lstStyle/>
          <a:p>
            <a:endParaRPr lang="en-US"/>
          </a:p>
        </p:txBody>
      </p:sp>
      <p:pic>
        <p:nvPicPr>
          <p:cNvPr id="5" name="Picture 6" descr="C:\WINNT\Profiles\tor\Desktop\ILC Figures\copperdisks.p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7473" y="1371600"/>
            <a:ext cx="4381727"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WINNT\Profiles\tor\Desktop\ILC Figures\dds3ji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540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V:\NLC\Drop-Boxes\Adolphsen\Breakdown\DS2S\Xband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1594" y="4267200"/>
            <a:ext cx="4247606" cy="25126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V:\NLC\Drop-Boxes\Adolphsen\Photos\New Folder\Upstream_2.jpg"/>
          <p:cNvPicPr>
            <a:picLocks noChangeAspect="1" noChangeArrowheads="1"/>
          </p:cNvPicPr>
          <p:nvPr/>
        </p:nvPicPr>
        <p:blipFill>
          <a:blip r:embed="rId5" cstate="print">
            <a:extLst>
              <a:ext uri="{28A0092B-C50C-407E-A947-70E740481C1C}">
                <a14:useLocalDpi xmlns:a14="http://schemas.microsoft.com/office/drawing/2010/main" val="0"/>
              </a:ext>
            </a:extLst>
          </a:blip>
          <a:srcRect t="6709" b="9402"/>
          <a:stretch>
            <a:fillRect/>
          </a:stretch>
        </p:blipFill>
        <p:spPr bwMode="auto">
          <a:xfrm>
            <a:off x="304800" y="3733800"/>
            <a:ext cx="3810000" cy="291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137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Linear Collider Design Challenge</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981200"/>
            <a:ext cx="4474660" cy="4334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806" y="2305050"/>
            <a:ext cx="5030433"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461948" y="2000641"/>
            <a:ext cx="2043252" cy="369332"/>
          </a:xfrm>
          <a:prstGeom prst="rect">
            <a:avLst/>
          </a:prstGeom>
          <a:noFill/>
        </p:spPr>
        <p:txBody>
          <a:bodyPr wrap="none" rtlCol="0">
            <a:spAutoFit/>
          </a:bodyPr>
          <a:lstStyle/>
          <a:p>
            <a:r>
              <a:rPr lang="en-US" dirty="0"/>
              <a:t>LC Design principals</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2139" y="1219200"/>
            <a:ext cx="2362200" cy="1853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Ronald D. Ru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139" y="4647809"/>
            <a:ext cx="1371861" cy="20577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1219200"/>
            <a:ext cx="2827184" cy="646331"/>
          </a:xfrm>
          <a:prstGeom prst="rect">
            <a:avLst/>
          </a:prstGeom>
          <a:noFill/>
        </p:spPr>
        <p:txBody>
          <a:bodyPr wrap="none" rtlCol="0">
            <a:spAutoFit/>
          </a:bodyPr>
          <a:lstStyle/>
          <a:p>
            <a:pPr algn="ctr"/>
            <a:r>
              <a:rPr lang="en-US" dirty="0" smtClean="0"/>
              <a:t>Multi MW multi-GeV beams</a:t>
            </a:r>
          </a:p>
          <a:p>
            <a:pPr algn="ctr"/>
            <a:r>
              <a:rPr lang="en-US" dirty="0" smtClean="0"/>
              <a:t>nanometer-scale spot sizes</a:t>
            </a:r>
            <a:endParaRPr lang="en-US" dirty="0"/>
          </a:p>
        </p:txBody>
      </p:sp>
    </p:spTree>
    <p:extLst>
      <p:ext uri="{BB962C8B-B14F-4D97-AF65-F5344CB8AC3E}">
        <p14:creationId xmlns:p14="http://schemas.microsoft.com/office/powerpoint/2010/main" val="1266050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DC040A-27C4-47EE-8BA5-5CD2815627DC}"/>
              </a:ext>
            </a:extLst>
          </p:cNvPr>
          <p:cNvSpPr>
            <a:spLocks noGrp="1"/>
          </p:cNvSpPr>
          <p:nvPr>
            <p:ph type="title"/>
          </p:nvPr>
        </p:nvSpPr>
        <p:spPr/>
        <p:txBody>
          <a:bodyPr/>
          <a:lstStyle/>
          <a:p>
            <a:r>
              <a:rPr lang="en-US" dirty="0"/>
              <a:t>Structures, Structures, everywhere</a:t>
            </a:r>
          </a:p>
        </p:txBody>
      </p:sp>
      <p:pic>
        <p:nvPicPr>
          <p:cNvPr id="10" name="Picture 5" descr="T105VG5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07488"/>
            <a:ext cx="4494362" cy="29679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T53_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3150" y="3458356"/>
            <a:ext cx="3190875" cy="34496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dds3jim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30300"/>
            <a:ext cx="3962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Xband1"/>
          <p:cNvPicPr>
            <a:picLocks noChangeAspect="1" noChangeArrowheads="1"/>
          </p:cNvPicPr>
          <p:nvPr/>
        </p:nvPicPr>
        <p:blipFill>
          <a:blip r:embed="rId5" cstate="print">
            <a:extLst>
              <a:ext uri="{28A0092B-C50C-407E-A947-70E740481C1C}">
                <a14:useLocalDpi xmlns:a14="http://schemas.microsoft.com/office/drawing/2010/main" val="0"/>
              </a:ext>
            </a:extLst>
          </a:blip>
          <a:srcRect t="6764" b="6764"/>
          <a:stretch>
            <a:fillRect/>
          </a:stretch>
        </p:blipFill>
        <p:spPr bwMode="auto">
          <a:xfrm>
            <a:off x="2324226" y="1130300"/>
            <a:ext cx="4482974" cy="277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p:cNvPicPr>
            <a:picLocks noChangeAspect="1" noChangeArrowheads="1"/>
          </p:cNvPicPr>
          <p:nvPr/>
        </p:nvPicPr>
        <p:blipFill>
          <a:blip r:embed="rId6" cstate="print"/>
          <a:srcRect/>
          <a:stretch>
            <a:fillRect/>
          </a:stretch>
        </p:blipFill>
        <p:spPr bwMode="auto">
          <a:xfrm rot="5400000">
            <a:off x="6857227" y="4591866"/>
            <a:ext cx="3053570" cy="1519975"/>
          </a:xfrm>
          <a:prstGeom prst="rect">
            <a:avLst/>
          </a:prstGeom>
          <a:noFill/>
          <a:ln w="9525">
            <a:noFill/>
            <a:miter lim="800000"/>
            <a:headEnd/>
            <a:tailEnd/>
          </a:ln>
          <a:effectLst/>
        </p:spPr>
      </p:pic>
      <p:pic>
        <p:nvPicPr>
          <p:cNvPr id="15" name="Picture 6" descr="T20VG5N"/>
          <p:cNvPicPr>
            <a:picLocks noChangeAspect="1" noChangeArrowheads="1"/>
          </p:cNvPicPr>
          <p:nvPr/>
        </p:nvPicPr>
        <p:blipFill>
          <a:blip r:embed="rId7" cstate="print">
            <a:extLst>
              <a:ext uri="{28A0092B-C50C-407E-A947-70E740481C1C}">
                <a14:useLocalDpi xmlns:a14="http://schemas.microsoft.com/office/drawing/2010/main" val="0"/>
              </a:ext>
            </a:extLst>
          </a:blip>
          <a:srcRect l="14999" t="3751" r="5000" b="7500"/>
          <a:stretch>
            <a:fillRect/>
          </a:stretch>
        </p:blipFill>
        <p:spPr bwMode="auto">
          <a:xfrm>
            <a:off x="6522990" y="1130300"/>
            <a:ext cx="2621009" cy="2889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4094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lgn="l"/>
            <a:r>
              <a:rPr lang="en-US" dirty="0" smtClean="0"/>
              <a:t>RF System Dev.</a:t>
            </a:r>
            <a:endParaRPr lang="en-US" dirty="0"/>
          </a:p>
        </p:txBody>
      </p:sp>
      <p:sp>
        <p:nvSpPr>
          <p:cNvPr id="3" name="Content Placeholder 2"/>
          <p:cNvSpPr>
            <a:spLocks noGrp="1"/>
          </p:cNvSpPr>
          <p:nvPr>
            <p:ph idx="1"/>
          </p:nvPr>
        </p:nvSpPr>
        <p:spPr/>
        <p:txBody>
          <a:bodyPr/>
          <a:lstStyle/>
          <a:p>
            <a:endParaRPr lang="en-US"/>
          </a:p>
        </p:txBody>
      </p:sp>
      <p:pic>
        <p:nvPicPr>
          <p:cNvPr id="12290" name="Picture 2" descr="\\slacspace.slac.stanford.edu@SSL\DavWWWRoot\sites\ad\photos\NLC\8-Pack Minh2-200 R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0" y="3429000"/>
            <a:ext cx="4876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slacspace.slac.stanford.edu@SSL\DavWWWRoot\sites\ad\photos\NLC\8-pac P10100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00" y="1041667"/>
            <a:ext cx="4533700" cy="604493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slacspace.slac.stanford.edu@SSL\DavWWWRoot\sites\ad\photos\NLC\DR_020603_Img_0903a.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52401"/>
            <a:ext cx="5162549" cy="3697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923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Designing for </a:t>
            </a:r>
            <a:r>
              <a:rPr lang="en-US" dirty="0"/>
              <a:t>Machine Operation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183353"/>
            <a:ext cx="6705600" cy="5674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1576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7B6D0FA6-6867-4004-BF65-BB38D212C721}"/>
              </a:ext>
            </a:extLst>
          </p:cNvPr>
          <p:cNvPicPr>
            <a:picLocks noChangeAspect="1"/>
          </p:cNvPicPr>
          <p:nvPr/>
        </p:nvPicPr>
        <p:blipFill>
          <a:blip r:embed="rId2"/>
          <a:stretch>
            <a:fillRect/>
          </a:stretch>
        </p:blipFill>
        <p:spPr>
          <a:xfrm>
            <a:off x="15219" y="1250046"/>
            <a:ext cx="7452381" cy="5607954"/>
          </a:xfrm>
          <a:prstGeom prst="rect">
            <a:avLst/>
          </a:prstGeom>
        </p:spPr>
      </p:pic>
      <p:sp>
        <p:nvSpPr>
          <p:cNvPr id="2" name="Title 1"/>
          <p:cNvSpPr>
            <a:spLocks noGrp="1"/>
          </p:cNvSpPr>
          <p:nvPr>
            <p:ph type="title"/>
          </p:nvPr>
        </p:nvSpPr>
        <p:spPr/>
        <p:txBody>
          <a:bodyPr/>
          <a:lstStyle/>
          <a:p>
            <a:r>
              <a:rPr lang="en-US" dirty="0" smtClean="0"/>
              <a:t>Feedback and Protection</a:t>
            </a:r>
            <a:endParaRPr lang="en-US" dirty="0"/>
          </a:p>
        </p:txBody>
      </p:sp>
      <p:pic>
        <p:nvPicPr>
          <p:cNvPr id="4" name="Picture 4" descr="V:\NLC\Drop-Boxes\Ross\4th_run_back_spots\spot_collage\Col_2e10_9x11_F_5 copy.e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8475" y="4144752"/>
            <a:ext cx="2295525" cy="269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253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6386" name="Picture 2" descr="\\slacspace.slac.stanford.edu@SSL\DavWWWRoot\sites\ad\photos\NLC\NLCTA Keith-tonee 09090200019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600200"/>
            <a:ext cx="3810000" cy="2540000"/>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slacspace.slac.stanford.edu@SSL\DavWWWRoot\sites\ad\photos\NLC\Nan DSCN546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24000"/>
            <a:ext cx="5689602" cy="426720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slacspace.slac.stanford.edu@SSL\DavWWWRoot\sites\ad\photos\NLC\Panta P31600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275" y="3995691"/>
            <a:ext cx="3923725" cy="313531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 xmlns:a16="http://schemas.microsoft.com/office/drawing/2014/main" id="{8AC7F62B-FFC2-4708-B972-B113BE32818C}"/>
              </a:ext>
            </a:extLst>
          </p:cNvPr>
          <p:cNvSpPr txBox="1">
            <a:spLocks/>
          </p:cNvSpPr>
          <p:nvPr/>
        </p:nvSpPr>
        <p:spPr>
          <a:xfrm>
            <a:off x="457200" y="274638"/>
            <a:ext cx="4267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t>NLC Group</a:t>
            </a:r>
            <a:endParaRPr lang="en-US" dirty="0"/>
          </a:p>
        </p:txBody>
      </p:sp>
    </p:spTree>
    <p:extLst>
      <p:ext uri="{BB962C8B-B14F-4D97-AF65-F5344CB8AC3E}">
        <p14:creationId xmlns:p14="http://schemas.microsoft.com/office/powerpoint/2010/main" val="1627878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267200" cy="1143000"/>
          </a:xfrm>
        </p:spPr>
        <p:txBody>
          <a:bodyPr/>
          <a:lstStyle/>
          <a:p>
            <a:r>
              <a:rPr lang="en-US" dirty="0"/>
              <a:t>NLC Group</a:t>
            </a:r>
          </a:p>
        </p:txBody>
      </p:sp>
      <p:sp>
        <p:nvSpPr>
          <p:cNvPr id="3" name="Content Placeholder 2"/>
          <p:cNvSpPr>
            <a:spLocks noGrp="1"/>
          </p:cNvSpPr>
          <p:nvPr>
            <p:ph idx="1"/>
          </p:nvPr>
        </p:nvSpPr>
        <p:spPr/>
        <p:txBody>
          <a:bodyPr/>
          <a:lstStyle/>
          <a:p>
            <a:endParaRPr lang="en-US"/>
          </a:p>
        </p:txBody>
      </p:sp>
      <p:pic>
        <p:nvPicPr>
          <p:cNvPr id="10244" name="Picture 4" descr="\\slacspace.slac.stanford.edu@SSL\DavWWWRoot\sites\ad\photos\NLC\DSCN54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7830" y="152399"/>
            <a:ext cx="4724400" cy="3543301"/>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slacspace.slac.stanford.edu@SSL\DavWWWRoot\sites\ad\photos\NLC\BBQ 2002 DSCN545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70" y="1159980"/>
            <a:ext cx="4724400" cy="3543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lacspace.slac.stanford.edu@SSL\DavWWWRoot\sites\ad\photos\NLC\2003-01-08 Tom and Nan_LCWS-TX.jpg">
            <a:extLst>
              <a:ext uri="{FF2B5EF4-FFF2-40B4-BE49-F238E27FC236}">
                <a16:creationId xmlns="" xmlns:a16="http://schemas.microsoft.com/office/drawing/2014/main" id="{7919C6CC-881B-4EAC-BFC7-940999FBAB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0" y="3817939"/>
            <a:ext cx="4692514" cy="321310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slacspace.slac.stanford.edu@SSL\DavWWWRoot\sites\ad\photos\NLC\DSCN544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1860" y="2959102"/>
            <a:ext cx="5429250" cy="4071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286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1266" name="Picture 2" descr="\\slacspace.slac.stanford.edu@SSL\DavWWWRoot\sites\ad\photos\NLC\DR_052202_IMG_3134a.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90937" y="609600"/>
            <a:ext cx="3453063" cy="509365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slacspace.slac.stanford.edu@SSL\DavWWWRoot\sites\ad\photos\NLC\DR_042604_IMG_2745.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55119"/>
            <a:ext cx="5943600" cy="396280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 xmlns:a16="http://schemas.microsoft.com/office/drawing/2014/main" id="{F2F18DDE-F94D-4D0C-A6BB-8F853F5D6910}"/>
              </a:ext>
            </a:extLst>
          </p:cNvPr>
          <p:cNvSpPr txBox="1">
            <a:spLocks/>
          </p:cNvSpPr>
          <p:nvPr/>
        </p:nvSpPr>
        <p:spPr>
          <a:xfrm>
            <a:off x="457200" y="274638"/>
            <a:ext cx="4267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t>NLC Group</a:t>
            </a:r>
            <a:endParaRPr lang="en-US" dirty="0"/>
          </a:p>
        </p:txBody>
      </p:sp>
    </p:spTree>
    <p:extLst>
      <p:ext uri="{BB962C8B-B14F-4D97-AF65-F5344CB8AC3E}">
        <p14:creationId xmlns:p14="http://schemas.microsoft.com/office/powerpoint/2010/main" val="159284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lacspace.slac.stanford.edu@SSL\DavWWWRoot\sites\ad\photos\NLC\Copper C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26" y="4011"/>
            <a:ext cx="528608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Image result for albe larsen">
            <a:extLst>
              <a:ext uri="{FF2B5EF4-FFF2-40B4-BE49-F238E27FC236}">
                <a16:creationId xmlns="" xmlns:a16="http://schemas.microsoft.com/office/drawing/2014/main" id="{EA8C34A5-D529-411A-B49E-04C12EB07C8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Image result for albe larsen">
            <a:extLst>
              <a:ext uri="{FF2B5EF4-FFF2-40B4-BE49-F238E27FC236}">
                <a16:creationId xmlns="" xmlns:a16="http://schemas.microsoft.com/office/drawing/2014/main" id="{641161A2-8B57-4F9B-9F72-DC889A316163}"/>
              </a:ext>
            </a:extLst>
          </p:cNvPr>
          <p:cNvSpPr>
            <a:spLocks noChangeAspect="1" noChangeArrowheads="1"/>
          </p:cNvSpPr>
          <p:nvPr/>
        </p:nvSpPr>
        <p:spPr bwMode="auto">
          <a:xfrm>
            <a:off x="4572000" y="2514600"/>
            <a:ext cx="1219200" cy="1219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 xmlns:a16="http://schemas.microsoft.com/office/drawing/2014/main" id="{FBAB8E2A-FAD6-471F-8102-51825040CC15}"/>
              </a:ext>
            </a:extLst>
          </p:cNvPr>
          <p:cNvPicPr>
            <a:picLocks noChangeAspect="1"/>
          </p:cNvPicPr>
          <p:nvPr/>
        </p:nvPicPr>
        <p:blipFill>
          <a:blip r:embed="rId3"/>
          <a:stretch>
            <a:fillRect/>
          </a:stretch>
        </p:blipFill>
        <p:spPr>
          <a:xfrm>
            <a:off x="5771147" y="1711036"/>
            <a:ext cx="2667000" cy="3740728"/>
          </a:xfrm>
          <a:prstGeom prst="rect">
            <a:avLst/>
          </a:prstGeom>
        </p:spPr>
      </p:pic>
      <p:sp>
        <p:nvSpPr>
          <p:cNvPr id="5" name="TextBox 4">
            <a:extLst>
              <a:ext uri="{FF2B5EF4-FFF2-40B4-BE49-F238E27FC236}">
                <a16:creationId xmlns="" xmlns:a16="http://schemas.microsoft.com/office/drawing/2014/main" id="{BA32D931-3945-46AC-B1B2-04060D11CEC0}"/>
              </a:ext>
            </a:extLst>
          </p:cNvPr>
          <p:cNvSpPr txBox="1"/>
          <p:nvPr/>
        </p:nvSpPr>
        <p:spPr>
          <a:xfrm>
            <a:off x="6248400" y="5974524"/>
            <a:ext cx="1996059" cy="584775"/>
          </a:xfrm>
          <a:prstGeom prst="rect">
            <a:avLst/>
          </a:prstGeom>
          <a:noFill/>
        </p:spPr>
        <p:txBody>
          <a:bodyPr wrap="none" rtlCol="0">
            <a:spAutoFit/>
          </a:bodyPr>
          <a:lstStyle/>
          <a:p>
            <a:r>
              <a:rPr lang="en-US" sz="3200" dirty="0">
                <a:latin typeface="Symbol" panose="05050102010706020507" pitchFamily="18" charset="2"/>
              </a:rPr>
              <a:t>m</a:t>
            </a:r>
            <a:r>
              <a:rPr lang="en-US" sz="3200" dirty="0">
                <a:latin typeface="+mj-lt"/>
              </a:rPr>
              <a:t>m</a:t>
            </a:r>
            <a:r>
              <a:rPr lang="en-US" sz="3200" dirty="0"/>
              <a:t> </a:t>
            </a:r>
            <a:r>
              <a:rPr lang="en-US" sz="3200" dirty="0">
                <a:sym typeface="Wingdings" panose="05000000000000000000" pitchFamily="2" charset="2"/>
              </a:rPr>
              <a:t> mm</a:t>
            </a:r>
            <a:endParaRPr lang="en-US" sz="3200" dirty="0"/>
          </a:p>
        </p:txBody>
      </p:sp>
    </p:spTree>
    <p:extLst>
      <p:ext uri="{BB962C8B-B14F-4D97-AF65-F5344CB8AC3E}">
        <p14:creationId xmlns:p14="http://schemas.microsoft.com/office/powerpoint/2010/main" val="2720377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8256D6-F754-47DF-9953-0058ACD8B061}"/>
              </a:ext>
            </a:extLst>
          </p:cNvPr>
          <p:cNvSpPr>
            <a:spLocks noGrp="1"/>
          </p:cNvSpPr>
          <p:nvPr>
            <p:ph type="title"/>
          </p:nvPr>
        </p:nvSpPr>
        <p:spPr/>
        <p:txBody>
          <a:bodyPr/>
          <a:lstStyle/>
          <a:p>
            <a:r>
              <a:rPr lang="en-US" dirty="0"/>
              <a:t>Nan’s Editing</a:t>
            </a:r>
          </a:p>
        </p:txBody>
      </p:sp>
      <p:sp>
        <p:nvSpPr>
          <p:cNvPr id="3" name="Content Placeholder 2">
            <a:extLst>
              <a:ext uri="{FF2B5EF4-FFF2-40B4-BE49-F238E27FC236}">
                <a16:creationId xmlns="" xmlns:a16="http://schemas.microsoft.com/office/drawing/2014/main" id="{EF7D3AB5-334F-4A13-AA84-10174414B5FA}"/>
              </a:ext>
            </a:extLst>
          </p:cNvPr>
          <p:cNvSpPr>
            <a:spLocks noGrp="1"/>
          </p:cNvSpPr>
          <p:nvPr>
            <p:ph idx="1"/>
          </p:nvPr>
        </p:nvSpPr>
        <p:spPr/>
        <p:txBody>
          <a:bodyPr/>
          <a:lstStyle/>
          <a:p>
            <a:endParaRPr lang="en-US"/>
          </a:p>
        </p:txBody>
      </p:sp>
      <p:pic>
        <p:nvPicPr>
          <p:cNvPr id="4" name="Picture 3">
            <a:extLst>
              <a:ext uri="{FF2B5EF4-FFF2-40B4-BE49-F238E27FC236}">
                <a16:creationId xmlns="" xmlns:a16="http://schemas.microsoft.com/office/drawing/2014/main" id="{7ABE2F5A-46F6-4CD9-8285-78FBEF4A02B8}"/>
              </a:ext>
            </a:extLst>
          </p:cNvPr>
          <p:cNvPicPr>
            <a:picLocks noChangeAspect="1"/>
          </p:cNvPicPr>
          <p:nvPr/>
        </p:nvPicPr>
        <p:blipFill>
          <a:blip r:embed="rId3"/>
          <a:stretch>
            <a:fillRect/>
          </a:stretch>
        </p:blipFill>
        <p:spPr>
          <a:xfrm>
            <a:off x="1066800" y="1335345"/>
            <a:ext cx="6822314" cy="5055671"/>
          </a:xfrm>
          <a:prstGeom prst="rect">
            <a:avLst/>
          </a:prstGeom>
        </p:spPr>
      </p:pic>
      <p:sp>
        <p:nvSpPr>
          <p:cNvPr id="5" name="TextBox 4">
            <a:extLst>
              <a:ext uri="{FF2B5EF4-FFF2-40B4-BE49-F238E27FC236}">
                <a16:creationId xmlns="" xmlns:a16="http://schemas.microsoft.com/office/drawing/2014/main" id="{DEAFA240-E0AB-4471-B45C-1DB7BFC02D6E}"/>
              </a:ext>
            </a:extLst>
          </p:cNvPr>
          <p:cNvSpPr txBox="1"/>
          <p:nvPr/>
        </p:nvSpPr>
        <p:spPr>
          <a:xfrm>
            <a:off x="1056573" y="6553200"/>
            <a:ext cx="6866623" cy="369332"/>
          </a:xfrm>
          <a:prstGeom prst="rect">
            <a:avLst/>
          </a:prstGeom>
          <a:noFill/>
        </p:spPr>
        <p:txBody>
          <a:bodyPr wrap="none" rtlCol="0">
            <a:spAutoFit/>
          </a:bodyPr>
          <a:lstStyle/>
          <a:p>
            <a:r>
              <a:rPr lang="en-US" i="1" dirty="0"/>
              <a:t>Example is for illustrative purposes only and is not intended as real </a:t>
            </a:r>
            <a:r>
              <a:rPr lang="en-US" i="1" dirty="0" smtClean="0"/>
              <a:t>data</a:t>
            </a:r>
            <a:endParaRPr lang="en-US" i="1" dirty="0"/>
          </a:p>
        </p:txBody>
      </p:sp>
    </p:spTree>
    <p:extLst>
      <p:ext uri="{BB962C8B-B14F-4D97-AF65-F5344CB8AC3E}">
        <p14:creationId xmlns:p14="http://schemas.microsoft.com/office/powerpoint/2010/main" val="3601936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5275"/>
            <a:ext cx="9229725"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7341" y="0"/>
            <a:ext cx="2162859" cy="2435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6999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Final Focus System</a:t>
            </a:r>
          </a:p>
        </p:txBody>
      </p:sp>
      <p:sp>
        <p:nvSpPr>
          <p:cNvPr id="3" name="Content Placeholder 2"/>
          <p:cNvSpPr>
            <a:spLocks noGrp="1"/>
          </p:cNvSpPr>
          <p:nvPr>
            <p:ph idx="1"/>
          </p:nvPr>
        </p:nvSpPr>
        <p:spPr/>
        <p:txBody>
          <a:bodyPr/>
          <a:lstStyle/>
          <a:p>
            <a:endParaRPr lang="en-US"/>
          </a:p>
        </p:txBody>
      </p:sp>
      <p:pic>
        <p:nvPicPr>
          <p:cNvPr id="20482" name="Picture 2" descr="\\slacspace.slac.stanford.edu@SSL\DavWWWRoot\sites\ad\photos\NLC\FFTB FF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574" y="1219200"/>
            <a:ext cx="4834826" cy="55165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lacspace.slac.stanford.edu@SSL\DavWWWRoot\sites\ad\photos\NLC\FFTB Burke.JPG">
            <a:extLst>
              <a:ext uri="{FF2B5EF4-FFF2-40B4-BE49-F238E27FC236}">
                <a16:creationId xmlns="" xmlns:a16="http://schemas.microsoft.com/office/drawing/2014/main" id="{8E0CF22E-19BE-4B5B-B74F-72C518C393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072482"/>
            <a:ext cx="4442195" cy="419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277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C14D3E-BB03-46C9-943D-86AC959AC317}"/>
              </a:ext>
            </a:extLst>
          </p:cNvPr>
          <p:cNvSpPr>
            <a:spLocks noGrp="1"/>
          </p:cNvSpPr>
          <p:nvPr>
            <p:ph type="title"/>
          </p:nvPr>
        </p:nvSpPr>
        <p:spPr/>
        <p:txBody>
          <a:bodyPr/>
          <a:lstStyle/>
          <a:p>
            <a:r>
              <a:rPr lang="en-US" dirty="0"/>
              <a:t>US NLC Collaboration</a:t>
            </a: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259264"/>
            <a:ext cx="4038600" cy="4996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371600"/>
            <a:ext cx="3390900" cy="269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0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1796" y="4419600"/>
            <a:ext cx="2882908"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6062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C14D3E-BB03-46C9-943D-86AC959AC317}"/>
              </a:ext>
            </a:extLst>
          </p:cNvPr>
          <p:cNvSpPr>
            <a:spLocks noGrp="1"/>
          </p:cNvSpPr>
          <p:nvPr>
            <p:ph type="title"/>
          </p:nvPr>
        </p:nvSpPr>
        <p:spPr/>
        <p:txBody>
          <a:bodyPr/>
          <a:lstStyle/>
          <a:p>
            <a:r>
              <a:rPr lang="en-US" dirty="0"/>
              <a:t>US NLC Collaboration</a:t>
            </a: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259264"/>
            <a:ext cx="4038600" cy="4996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descr="Image result for shorts in win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1371600"/>
            <a:ext cx="2420649" cy="19050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person on crutch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3505200"/>
            <a:ext cx="223499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s://oraweb.slac.stanford.edu/pls/slacquery/Photo_Admin.Pictures.Show_Photo?P_PERSON_ID=26239&amp;T=07:15:57"/>
          <p:cNvPicPr>
            <a:picLocks noChangeAspect="1" noChangeArrowheads="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4996875" y="3726051"/>
            <a:ext cx="550227" cy="557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0545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14400"/>
            <a:ext cx="9135290" cy="3360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61472"/>
            <a:ext cx="9719398"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416501"/>
            <a:ext cx="8982892" cy="525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399" y="5105400"/>
            <a:ext cx="8982891"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5829300"/>
            <a:ext cx="9135289"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Image result for greg loew slac">
            <a:extLst>
              <a:ext uri="{FF2B5EF4-FFF2-40B4-BE49-F238E27FC236}">
                <a16:creationId xmlns="" xmlns:a16="http://schemas.microsoft.com/office/drawing/2014/main" id="{F03ACD1B-FECB-4A6F-8F6D-FDD0EDE0E6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4798" y="1106545"/>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4660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B620FB-E26F-4DE6-B400-D903BECABE50}"/>
              </a:ext>
            </a:extLst>
          </p:cNvPr>
          <p:cNvSpPr>
            <a:spLocks noGrp="1"/>
          </p:cNvSpPr>
          <p:nvPr>
            <p:ph type="title"/>
          </p:nvPr>
        </p:nvSpPr>
        <p:spPr/>
        <p:txBody>
          <a:bodyPr/>
          <a:lstStyle/>
          <a:p>
            <a:r>
              <a:rPr lang="en-US" dirty="0"/>
              <a:t>Reply All – oops!</a:t>
            </a:r>
          </a:p>
        </p:txBody>
      </p:sp>
      <p:sp>
        <p:nvSpPr>
          <p:cNvPr id="3" name="Content Placeholder 2">
            <a:extLst>
              <a:ext uri="{FF2B5EF4-FFF2-40B4-BE49-F238E27FC236}">
                <a16:creationId xmlns="" xmlns:a16="http://schemas.microsoft.com/office/drawing/2014/main" id="{18087485-9356-43C1-9B3C-4C1ECBFE0754}"/>
              </a:ext>
            </a:extLst>
          </p:cNvPr>
          <p:cNvSpPr>
            <a:spLocks noGrp="1"/>
          </p:cNvSpPr>
          <p:nvPr>
            <p:ph idx="1"/>
          </p:nvPr>
        </p:nvSpPr>
        <p:spPr>
          <a:xfrm>
            <a:off x="457200" y="1417638"/>
            <a:ext cx="8229600" cy="5287962"/>
          </a:xfrm>
        </p:spPr>
        <p:txBody>
          <a:bodyPr>
            <a:normAutofit fontScale="25000" lnSpcReduction="20000"/>
          </a:bodyPr>
          <a:lstStyle/>
          <a:p>
            <a:pPr marL="0" indent="0">
              <a:buNone/>
            </a:pPr>
            <a:r>
              <a:rPr lang="en-US" dirty="0"/>
              <a:t>[</a:t>
            </a:r>
            <a:r>
              <a:rPr lang="en-US" sz="4000" dirty="0" err="1"/>
              <a:t>bds</a:t>
            </a:r>
            <a:r>
              <a:rPr lang="en-US" sz="4000" dirty="0"/>
              <a:t> 216] Re: comments on BCD/ACD from Philip </a:t>
            </a:r>
            <a:r>
              <a:rPr lang="en-US" sz="4000" dirty="0" err="1"/>
              <a:t>Bambade</a:t>
            </a:r>
            <a:endParaRPr lang="en-US" sz="4000" dirty="0"/>
          </a:p>
          <a:p>
            <a:pPr marL="0" indent="0">
              <a:buNone/>
            </a:pPr>
            <a:r>
              <a:rPr lang="en-US" sz="4000" dirty="0"/>
              <a:t>Subject: [</a:t>
            </a:r>
            <a:r>
              <a:rPr lang="en-US" sz="4000" dirty="0" err="1"/>
              <a:t>bds</a:t>
            </a:r>
            <a:r>
              <a:rPr lang="en-US" sz="4000" dirty="0"/>
              <a:t> 216] Re: comments on BCD/ACD from Philip </a:t>
            </a:r>
            <a:r>
              <a:rPr lang="en-US" sz="4000" dirty="0" err="1"/>
              <a:t>Bambade</a:t>
            </a:r>
            <a:endParaRPr lang="en-US" sz="4000" dirty="0"/>
          </a:p>
          <a:p>
            <a:pPr marL="0" indent="0">
              <a:buNone/>
            </a:pPr>
            <a:r>
              <a:rPr lang="en-US" sz="4000" dirty="0"/>
              <a:t>From: "Phinney, Nan" &lt;</a:t>
            </a:r>
            <a:r>
              <a:rPr lang="en-US" sz="4000" dirty="0" err="1"/>
              <a:t>nan@xxxxxxxxxxxxxxxxx</a:t>
            </a:r>
            <a:r>
              <a:rPr lang="en-US" sz="4000" dirty="0"/>
              <a:t>&gt;</a:t>
            </a:r>
          </a:p>
          <a:p>
            <a:pPr marL="0" indent="0">
              <a:buNone/>
            </a:pPr>
            <a:r>
              <a:rPr lang="en-US" sz="4000" dirty="0"/>
              <a:t>Date: Wed, 30 Nov 2005 23:27:43 -0800</a:t>
            </a:r>
          </a:p>
          <a:p>
            <a:pPr marL="0" indent="0">
              <a:buNone/>
            </a:pPr>
            <a:r>
              <a:rPr lang="en-US" sz="4000" dirty="0"/>
              <a:t>Good work - go get the jerk! </a:t>
            </a:r>
          </a:p>
          <a:p>
            <a:pPr marL="0" indent="0">
              <a:buNone/>
            </a:pPr>
            <a:r>
              <a:rPr lang="en-US" sz="4000" dirty="0"/>
              <a:t> </a:t>
            </a:r>
          </a:p>
          <a:p>
            <a:pPr marL="0" indent="0">
              <a:buNone/>
            </a:pPr>
            <a:r>
              <a:rPr lang="en-US" sz="4000" dirty="0"/>
              <a:t>-----Original Message-----</a:t>
            </a:r>
          </a:p>
          <a:p>
            <a:pPr marL="0" indent="0">
              <a:buNone/>
            </a:pPr>
            <a:r>
              <a:rPr lang="en-US" sz="4000" dirty="0"/>
              <a:t>From: Raubenheimer, Tor O. [mailto:tor@xxxxxxxxxxxxxxxxx] </a:t>
            </a:r>
          </a:p>
          <a:p>
            <a:pPr marL="0" indent="0">
              <a:buNone/>
            </a:pPr>
            <a:r>
              <a:rPr lang="en-US" sz="4000" dirty="0"/>
              <a:t>Sent: Wednesday, November 30, 2005 4:44 PM</a:t>
            </a:r>
          </a:p>
          <a:p>
            <a:pPr marL="0" indent="0">
              <a:buNone/>
            </a:pPr>
            <a:r>
              <a:rPr lang="en-US" sz="4000" dirty="0"/>
              <a:t>To: </a:t>
            </a:r>
            <a:r>
              <a:rPr lang="en-US" sz="4000" dirty="0" err="1"/>
              <a:t>bds@xxxxxxxxxxxxxx</a:t>
            </a:r>
            <a:r>
              <a:rPr lang="en-US" sz="4000" dirty="0"/>
              <a:t>; Philip </a:t>
            </a:r>
            <a:r>
              <a:rPr lang="en-US" sz="4000" dirty="0" err="1"/>
              <a:t>Bambade</a:t>
            </a:r>
            <a:endParaRPr lang="en-US" sz="4000" dirty="0"/>
          </a:p>
          <a:p>
            <a:pPr marL="0" indent="0">
              <a:buNone/>
            </a:pPr>
            <a:r>
              <a:rPr lang="en-US" sz="4000" dirty="0"/>
              <a:t>Cc: Markiewicz, Thomas Walter; yamamoto222-ee@xxxxxxxxxxxxxxxx; </a:t>
            </a:r>
            <a:r>
              <a:rPr lang="en-US" sz="4000" dirty="0" err="1"/>
              <a:t>T.Tauchi</a:t>
            </a:r>
            <a:r>
              <a:rPr lang="en-US" sz="4000" dirty="0"/>
              <a:t>; </a:t>
            </a:r>
            <a:r>
              <a:rPr lang="en-US" sz="4000" dirty="0" err="1"/>
              <a:t>Napoly</a:t>
            </a:r>
            <a:r>
              <a:rPr lang="en-US" sz="4000" dirty="0"/>
              <a:t> Olivier; </a:t>
            </a:r>
            <a:r>
              <a:rPr lang="en-US" sz="4000" dirty="0" err="1"/>
              <a:t>Angal</a:t>
            </a:r>
            <a:r>
              <a:rPr lang="en-US" sz="4000" dirty="0"/>
              <a:t>-Kalinin, D (Deepa); </a:t>
            </a:r>
            <a:r>
              <a:rPr lang="en-US" sz="4000" dirty="0" err="1"/>
              <a:t>karsten.buesser@xxxxxxx</a:t>
            </a:r>
            <a:r>
              <a:rPr lang="en-US" sz="4000" dirty="0"/>
              <a:t>; Burrows, Philip; Grahame Blair; Tomoyuki SANUKI; Seryi, Andrei</a:t>
            </a:r>
          </a:p>
          <a:p>
            <a:pPr marL="0" indent="0">
              <a:buNone/>
            </a:pPr>
            <a:r>
              <a:rPr lang="en-US" sz="4000" dirty="0"/>
              <a:t>Subject: [</a:t>
            </a:r>
            <a:r>
              <a:rPr lang="en-US" sz="4000" dirty="0" err="1"/>
              <a:t>bds</a:t>
            </a:r>
            <a:r>
              <a:rPr lang="en-US" sz="4000" dirty="0"/>
              <a:t> 212] Re: comments on BCD/ACD from Philip </a:t>
            </a:r>
            <a:r>
              <a:rPr lang="en-US" sz="4000" dirty="0" err="1"/>
              <a:t>Bambade</a:t>
            </a:r>
            <a:endParaRPr lang="en-US" sz="4000" dirty="0"/>
          </a:p>
          <a:p>
            <a:pPr marL="0" indent="0">
              <a:buNone/>
            </a:pPr>
            <a:r>
              <a:rPr lang="en-US" sz="4000" dirty="0"/>
              <a:t> </a:t>
            </a:r>
          </a:p>
          <a:p>
            <a:pPr marL="0" indent="0">
              <a:buNone/>
            </a:pPr>
            <a:r>
              <a:rPr lang="en-US" sz="4000" dirty="0"/>
              <a:t>Hi Philip.</a:t>
            </a:r>
          </a:p>
          <a:p>
            <a:pPr marL="0" indent="0">
              <a:buNone/>
            </a:pPr>
            <a:r>
              <a:rPr lang="en-US" sz="4000" dirty="0"/>
              <a:t> </a:t>
            </a:r>
          </a:p>
          <a:p>
            <a:pPr marL="0" indent="0">
              <a:buNone/>
            </a:pPr>
            <a:r>
              <a:rPr lang="en-US" sz="4000" dirty="0"/>
              <a:t>I have not been following the details of your discussions but I certainly agree with your point #1.  I think it is important to get feedback from the detector groups on the advantages and disadvantages of the different parameter sets including the high luminosity set.</a:t>
            </a:r>
          </a:p>
          <a:p>
            <a:pPr marL="0" indent="0">
              <a:buNone/>
            </a:pPr>
            <a:r>
              <a:rPr lang="en-US" sz="4000" dirty="0"/>
              <a:t> </a:t>
            </a:r>
          </a:p>
          <a:p>
            <a:pPr marL="0" indent="0">
              <a:buNone/>
            </a:pPr>
            <a:r>
              <a:rPr lang="en-US" sz="4000" dirty="0"/>
              <a:t>The parameter range was established because the accelerator designers feel that a parameter range is necessary to optimize the collider operation.  Every knob available will help achieve the design goals and will later allow the accelerator to perform optimally.  The only statement that is likely to be true regarding parameters, is that the accelerator will operate best at someplace other than the 'design' parameter set.</a:t>
            </a:r>
          </a:p>
          <a:p>
            <a:pPr marL="0" indent="0">
              <a:buNone/>
            </a:pPr>
            <a:r>
              <a:rPr lang="en-US" sz="4000" dirty="0"/>
              <a:t> </a:t>
            </a:r>
          </a:p>
          <a:p>
            <a:pPr marL="0" indent="0">
              <a:buNone/>
            </a:pPr>
            <a:r>
              <a:rPr lang="en-US" sz="4000" dirty="0"/>
              <a:t>This is stated in the parameters document that was distributed on  February 2005: " ... the TESLA machine parameters had been chosen to achieve a high peak luminosity but with a high disruption parameter which left little room for operational optimization (http://lcdev.kek.jp/ILCWS/Talks/14wg1-2-walker-ilckek.pdf).  Changes to ease operational constraints would likely cause the peak luminosity to decrease.  It was suggested that a wiser approach would be to define an operating plane where a number of different machine configurations achieve the same peak luminosity.  The specifications for the different subsystems would be determined by the most difficult parameters in the operating plane thereby ensuring some level of operational flexibility."   </a:t>
            </a:r>
          </a:p>
          <a:p>
            <a:pPr marL="0" indent="0">
              <a:buNone/>
            </a:pPr>
            <a:r>
              <a:rPr lang="en-US" sz="4000" dirty="0"/>
              <a:t> </a:t>
            </a:r>
          </a:p>
          <a:p>
            <a:pPr marL="0" indent="0">
              <a:buNone/>
            </a:pPr>
            <a:r>
              <a:rPr lang="en-US" sz="4000" dirty="0"/>
              <a:t>The parameters that were suggested in the document were guidelines to be used by the working groups to understand the limitations in establishing a range.  The design teams need to know what systems fail, which cost more, and which are OK across the parameter range -- we would like to maintain as large a range as reasonable.  With this knowledge the range can be refined into a final parameter space.  An important element in this optimization is the performance of the various detector configurations as well as the different beam delivery systems across the parameter range.  This information will be useful in understanding the advantages of different detector technologies as well as the accelerator design.</a:t>
            </a:r>
          </a:p>
          <a:p>
            <a:pPr marL="0" indent="0">
              <a:buNone/>
            </a:pPr>
            <a:r>
              <a:rPr lang="en-US" sz="4000" dirty="0"/>
              <a:t> </a:t>
            </a:r>
          </a:p>
          <a:p>
            <a:pPr marL="0" indent="0">
              <a:buNone/>
            </a:pPr>
            <a:r>
              <a:rPr lang="en-US" sz="4000" dirty="0"/>
              <a:t>Cheers,</a:t>
            </a:r>
          </a:p>
          <a:p>
            <a:pPr marL="0" indent="0">
              <a:buNone/>
            </a:pPr>
            <a:r>
              <a:rPr lang="en-US" sz="4000" dirty="0"/>
              <a:t>Tor</a:t>
            </a:r>
          </a:p>
          <a:p>
            <a:pPr marL="0" indent="0">
              <a:buNone/>
            </a:pPr>
            <a:r>
              <a:rPr lang="en-US" sz="4000" dirty="0"/>
              <a:t> </a:t>
            </a:r>
            <a:endParaRPr lang="en-US" dirty="0"/>
          </a:p>
        </p:txBody>
      </p:sp>
    </p:spTree>
    <p:extLst>
      <p:ext uri="{BB962C8B-B14F-4D97-AF65-F5344CB8AC3E}">
        <p14:creationId xmlns:p14="http://schemas.microsoft.com/office/powerpoint/2010/main" val="4122042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902060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slacspace.slac.stanford.edu@SSL\DavWWWRoot\sites\ad\photos\NLC\USLCT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84" y="274638"/>
            <a:ext cx="5814123" cy="6400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hoto">
            <a:extLst>
              <a:ext uri="{FF2B5EF4-FFF2-40B4-BE49-F238E27FC236}">
                <a16:creationId xmlns="" xmlns:a16="http://schemas.microsoft.com/office/drawing/2014/main" id="{C1634B3C-8515-47AA-8B75-E9CCE2B63B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752600"/>
            <a:ext cx="1714500"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C1F43858-D9A5-4C1B-9E49-5207D5A4CA02}"/>
              </a:ext>
            </a:extLst>
          </p:cNvPr>
          <p:cNvSpPr txBox="1"/>
          <p:nvPr/>
        </p:nvSpPr>
        <p:spPr>
          <a:xfrm>
            <a:off x="5706812" y="4953000"/>
            <a:ext cx="2542106" cy="461665"/>
          </a:xfrm>
          <a:prstGeom prst="rect">
            <a:avLst/>
          </a:prstGeom>
          <a:noFill/>
        </p:spPr>
        <p:txBody>
          <a:bodyPr wrap="none" rtlCol="0">
            <a:spAutoFit/>
          </a:bodyPr>
          <a:lstStyle/>
          <a:p>
            <a:r>
              <a:rPr lang="en-US" sz="2400" dirty="0"/>
              <a:t>Pay-free work </a:t>
            </a:r>
            <a:r>
              <a:rPr lang="en-US" sz="2400" dirty="0" smtClean="0"/>
              <a:t>days</a:t>
            </a:r>
            <a:endParaRPr lang="en-US" sz="2400" dirty="0"/>
          </a:p>
        </p:txBody>
      </p:sp>
      <p:sp>
        <p:nvSpPr>
          <p:cNvPr id="4" name="TextBox 3"/>
          <p:cNvSpPr txBox="1"/>
          <p:nvPr/>
        </p:nvSpPr>
        <p:spPr>
          <a:xfrm>
            <a:off x="5742975" y="1406515"/>
            <a:ext cx="2575962" cy="369332"/>
          </a:xfrm>
          <a:prstGeom prst="rect">
            <a:avLst/>
          </a:prstGeom>
          <a:noFill/>
        </p:spPr>
        <p:txBody>
          <a:bodyPr wrap="none" rtlCol="0">
            <a:spAutoFit/>
          </a:bodyPr>
          <a:lstStyle/>
          <a:p>
            <a:r>
              <a:rPr lang="en-US" dirty="0"/>
              <a:t>USLCSG </a:t>
            </a:r>
            <a:r>
              <a:rPr lang="en-US" dirty="0" smtClean="0"/>
              <a:t>Accelerator Chair</a:t>
            </a:r>
            <a:endParaRPr lang="en-US" dirty="0"/>
          </a:p>
        </p:txBody>
      </p:sp>
    </p:spTree>
    <p:extLst>
      <p:ext uri="{BB962C8B-B14F-4D97-AF65-F5344CB8AC3E}">
        <p14:creationId xmlns:p14="http://schemas.microsoft.com/office/powerpoint/2010/main" val="2773485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4021A3-5E7B-40EB-A800-A7CE85FCC1D6}"/>
              </a:ext>
            </a:extLst>
          </p:cNvPr>
          <p:cNvSpPr>
            <a:spLocks noGrp="1"/>
          </p:cNvSpPr>
          <p:nvPr>
            <p:ph type="title"/>
          </p:nvPr>
        </p:nvSpPr>
        <p:spPr/>
        <p:txBody>
          <a:bodyPr/>
          <a:lstStyle/>
          <a:p>
            <a:r>
              <a:rPr lang="en-US" dirty="0"/>
              <a:t>ITRP Decision: ICFA, Beijing 2004</a:t>
            </a:r>
          </a:p>
        </p:txBody>
      </p:sp>
      <p:pic>
        <p:nvPicPr>
          <p:cNvPr id="4" name="Content Placeholder 3">
            <a:extLst>
              <a:ext uri="{FF2B5EF4-FFF2-40B4-BE49-F238E27FC236}">
                <a16:creationId xmlns="" xmlns:a16="http://schemas.microsoft.com/office/drawing/2014/main" id="{242D1F0D-151C-4480-BF26-CFB9F17DD73B}"/>
              </a:ext>
            </a:extLst>
          </p:cNvPr>
          <p:cNvPicPr>
            <a:picLocks noGrp="1" noChangeAspect="1"/>
          </p:cNvPicPr>
          <p:nvPr>
            <p:ph idx="1"/>
          </p:nvPr>
        </p:nvPicPr>
        <p:blipFill>
          <a:blip r:embed="rId2"/>
          <a:stretch>
            <a:fillRect/>
          </a:stretch>
        </p:blipFill>
        <p:spPr>
          <a:xfrm>
            <a:off x="838200" y="1152888"/>
            <a:ext cx="7620000" cy="5531211"/>
          </a:xfrm>
          <a:prstGeom prst="rect">
            <a:avLst/>
          </a:prstGeom>
        </p:spPr>
      </p:pic>
    </p:spTree>
    <p:extLst>
      <p:ext uri="{BB962C8B-B14F-4D97-AF65-F5344CB8AC3E}">
        <p14:creationId xmlns:p14="http://schemas.microsoft.com/office/powerpoint/2010/main" val="27883092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4021A3-5E7B-40EB-A800-A7CE85FCC1D6}"/>
              </a:ext>
            </a:extLst>
          </p:cNvPr>
          <p:cNvSpPr>
            <a:spLocks noGrp="1"/>
          </p:cNvSpPr>
          <p:nvPr>
            <p:ph type="title"/>
          </p:nvPr>
        </p:nvSpPr>
        <p:spPr/>
        <p:txBody>
          <a:bodyPr/>
          <a:lstStyle/>
          <a:p>
            <a:r>
              <a:rPr lang="en-US" dirty="0"/>
              <a:t>ITRP Decision: ICFA, Beijing 2004</a:t>
            </a:r>
          </a:p>
        </p:txBody>
      </p:sp>
      <p:pic>
        <p:nvPicPr>
          <p:cNvPr id="4" name="Content Placeholder 3">
            <a:extLst>
              <a:ext uri="{FF2B5EF4-FFF2-40B4-BE49-F238E27FC236}">
                <a16:creationId xmlns="" xmlns:a16="http://schemas.microsoft.com/office/drawing/2014/main" id="{242D1F0D-151C-4480-BF26-CFB9F17DD73B}"/>
              </a:ext>
            </a:extLst>
          </p:cNvPr>
          <p:cNvPicPr>
            <a:picLocks noGrp="1" noChangeAspect="1"/>
          </p:cNvPicPr>
          <p:nvPr>
            <p:ph idx="1"/>
          </p:nvPr>
        </p:nvPicPr>
        <p:blipFill>
          <a:blip r:embed="rId2"/>
          <a:stretch>
            <a:fillRect/>
          </a:stretch>
        </p:blipFill>
        <p:spPr>
          <a:xfrm>
            <a:off x="838200" y="1152888"/>
            <a:ext cx="7620000" cy="5531211"/>
          </a:xfrm>
          <a:prstGeom prst="rect">
            <a:avLst/>
          </a:prstGeom>
        </p:spPr>
      </p:pic>
      <p:pic>
        <p:nvPicPr>
          <p:cNvPr id="5" name="Picture 2" descr="http://ilcdoc.linearcollider.org/record/16365/files/tesla9ce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61437">
            <a:off x="651979" y="2361467"/>
            <a:ext cx="7820025" cy="2743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8170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F2FACC-9362-4552-8FA5-97F31162186C}"/>
              </a:ext>
            </a:extLst>
          </p:cNvPr>
          <p:cNvSpPr>
            <a:spLocks noGrp="1"/>
          </p:cNvSpPr>
          <p:nvPr>
            <p:ph type="title"/>
          </p:nvPr>
        </p:nvSpPr>
        <p:spPr/>
        <p:txBody>
          <a:bodyPr/>
          <a:lstStyle/>
          <a:p>
            <a:endParaRPr lang="en-US"/>
          </a:p>
        </p:txBody>
      </p:sp>
      <p:pic>
        <p:nvPicPr>
          <p:cNvPr id="5" name="Picture 4">
            <a:extLst>
              <a:ext uri="{FF2B5EF4-FFF2-40B4-BE49-F238E27FC236}">
                <a16:creationId xmlns="" xmlns:a16="http://schemas.microsoft.com/office/drawing/2014/main" id="{C5DF1528-14F2-4238-AF5D-15F0807326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473" y="0"/>
            <a:ext cx="8853054" cy="6858000"/>
          </a:xfrm>
          <a:prstGeom prst="rect">
            <a:avLst/>
          </a:prstGeom>
        </p:spPr>
      </p:pic>
    </p:spTree>
    <p:extLst>
      <p:ext uri="{BB962C8B-B14F-4D97-AF65-F5344CB8AC3E}">
        <p14:creationId xmlns:p14="http://schemas.microsoft.com/office/powerpoint/2010/main" val="20096115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5" descr="\\slacspace.slac.stanford.edu@SSL\DavWWWRoot\sites\ad\photos\NLC\RIP NLC\DSC004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9000" y="4191000"/>
            <a:ext cx="3556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3314" name="Picture 2" descr="\\slacspace.slac.stanford.edu@SSL\DavWWWRoot\sites\ad\photos\NLC\RIP NLC\P10119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0877"/>
            <a:ext cx="5990116" cy="4492588"/>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slacspace.slac.stanford.edu@SSL\DavWWWRoot\sites\ad\photos\NLC\RIP NLC\P101192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0600" y="3875088"/>
            <a:ext cx="40386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slacspace.slac.stanford.edu@SSL\DavWWWRoot\sites\ad\photos\NLC\RIP NLC\P1011900.JPG">
            <a:extLst>
              <a:ext uri="{FF2B5EF4-FFF2-40B4-BE49-F238E27FC236}">
                <a16:creationId xmlns="" xmlns:a16="http://schemas.microsoft.com/office/drawing/2014/main" id="{903F50C6-A0B4-44F1-9520-6F2D9AECBA5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3600" y="20877"/>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436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15475" cy="7038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12260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80DD8C-91F2-4E7C-A0EE-B8A5EFA57688}"/>
              </a:ext>
            </a:extLst>
          </p:cNvPr>
          <p:cNvSpPr>
            <a:spLocks noGrp="1"/>
          </p:cNvSpPr>
          <p:nvPr>
            <p:ph type="title"/>
          </p:nvPr>
        </p:nvSpPr>
        <p:spPr/>
        <p:txBody>
          <a:bodyPr/>
          <a:lstStyle/>
          <a:p>
            <a:r>
              <a:rPr lang="en-US" dirty="0"/>
              <a:t>LCWS 2004</a:t>
            </a:r>
          </a:p>
        </p:txBody>
      </p:sp>
      <p:sp>
        <p:nvSpPr>
          <p:cNvPr id="3" name="Content Placeholder 2">
            <a:extLst>
              <a:ext uri="{FF2B5EF4-FFF2-40B4-BE49-F238E27FC236}">
                <a16:creationId xmlns="" xmlns:a16="http://schemas.microsoft.com/office/drawing/2014/main" id="{133FEF96-A933-4FE7-9287-84C84B99E50D}"/>
              </a:ext>
            </a:extLst>
          </p:cNvPr>
          <p:cNvSpPr>
            <a:spLocks noGrp="1"/>
          </p:cNvSpPr>
          <p:nvPr>
            <p:ph idx="1"/>
          </p:nvPr>
        </p:nvSpPr>
        <p:spPr/>
        <p:txBody>
          <a:bodyPr/>
          <a:lstStyle/>
          <a:p>
            <a:endParaRPr lang="en-US"/>
          </a:p>
        </p:txBody>
      </p:sp>
      <p:pic>
        <p:nvPicPr>
          <p:cNvPr id="4" name="Picture 4" descr="\\slacspace.slac.stanford.edu@SSL\DavWWWRoot\sites\ad\photos\NLC\2004 ILCWSallH.jpg">
            <a:extLst>
              <a:ext uri="{FF2B5EF4-FFF2-40B4-BE49-F238E27FC236}">
                <a16:creationId xmlns="" xmlns:a16="http://schemas.microsoft.com/office/drawing/2014/main" id="{3DF60ADC-E4AC-4A70-8452-E8669B39ED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337" y="1413627"/>
            <a:ext cx="9296400" cy="30988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mage result for barry barish">
            <a:extLst>
              <a:ext uri="{FF2B5EF4-FFF2-40B4-BE49-F238E27FC236}">
                <a16:creationId xmlns="" xmlns:a16="http://schemas.microsoft.com/office/drawing/2014/main" id="{F949D610-A954-4F1F-8EF6-F5600AA154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4876800"/>
            <a:ext cx="2858991" cy="1905000"/>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 xmlns:a16="http://schemas.microsoft.com/office/drawing/2014/main" id="{90689E9F-0823-409C-8B26-1F3A443A7402}"/>
              </a:ext>
            </a:extLst>
          </p:cNvPr>
          <p:cNvSpPr/>
          <p:nvPr/>
        </p:nvSpPr>
        <p:spPr>
          <a:xfrm>
            <a:off x="4223084" y="5867400"/>
            <a:ext cx="838200"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C393D900-AF73-4B26-918C-C4C051B8525F}"/>
              </a:ext>
            </a:extLst>
          </p:cNvPr>
          <p:cNvSpPr txBox="1"/>
          <p:nvPr/>
        </p:nvSpPr>
        <p:spPr>
          <a:xfrm>
            <a:off x="5378116" y="5335250"/>
            <a:ext cx="3123227" cy="1446550"/>
          </a:xfrm>
          <a:prstGeom prst="rect">
            <a:avLst/>
          </a:prstGeom>
          <a:noFill/>
        </p:spPr>
        <p:txBody>
          <a:bodyPr wrap="none" rtlCol="0">
            <a:spAutoFit/>
          </a:bodyPr>
          <a:lstStyle/>
          <a:p>
            <a:pPr algn="ctr"/>
            <a:r>
              <a:rPr lang="en-US" sz="4400" dirty="0"/>
              <a:t>ILC Global</a:t>
            </a:r>
            <a:br>
              <a:rPr lang="en-US" sz="4400" dirty="0"/>
            </a:br>
            <a:r>
              <a:rPr lang="en-US" sz="4400" dirty="0"/>
              <a:t>Design Effort</a:t>
            </a:r>
          </a:p>
        </p:txBody>
      </p:sp>
    </p:spTree>
    <p:extLst>
      <p:ext uri="{BB962C8B-B14F-4D97-AF65-F5344CB8AC3E}">
        <p14:creationId xmlns:p14="http://schemas.microsoft.com/office/powerpoint/2010/main" val="23567005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lstStyle/>
          <a:p>
            <a:pPr algn="r"/>
            <a:r>
              <a:rPr lang="en-US" dirty="0"/>
              <a:t>LCWS 2004</a:t>
            </a:r>
          </a:p>
        </p:txBody>
      </p:sp>
      <p:sp>
        <p:nvSpPr>
          <p:cNvPr id="3" name="Content Placeholder 2"/>
          <p:cNvSpPr>
            <a:spLocks noGrp="1"/>
          </p:cNvSpPr>
          <p:nvPr>
            <p:ph idx="1"/>
          </p:nvPr>
        </p:nvSpPr>
        <p:spPr/>
        <p:txBody>
          <a:bodyPr/>
          <a:lstStyle/>
          <a:p>
            <a:endParaRPr lang="en-US"/>
          </a:p>
        </p:txBody>
      </p:sp>
      <p:pic>
        <p:nvPicPr>
          <p:cNvPr id="14338" name="Picture 2" descr="\\slacspace.slac.stanford.edu@SSL\DavWWWRoot\sites\ad\photos\NLC\2004 LCWS B-FH040015t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1" y="0"/>
            <a:ext cx="6858001"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slacspace.slac.stanford.edu@SSL\DavWWWRoot\sites\ad\photos\NLC\2004 LCWS FH020014t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422525"/>
            <a:ext cx="6858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tor\Downloads\DR_042604_IMG_2512a.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78" y="3916212"/>
            <a:ext cx="4134678" cy="2941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904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399"/>
            <a:ext cx="8686800" cy="1143000"/>
          </a:xfrm>
        </p:spPr>
        <p:txBody>
          <a:bodyPr/>
          <a:lstStyle/>
          <a:p>
            <a:pPr algn="r"/>
            <a:r>
              <a:rPr lang="en-US" dirty="0"/>
              <a:t>FFTB Results    </a:t>
            </a:r>
          </a:p>
        </p:txBody>
      </p:sp>
      <p:sp>
        <p:nvSpPr>
          <p:cNvPr id="3" name="Content Placeholder 2"/>
          <p:cNvSpPr>
            <a:spLocks noGrp="1"/>
          </p:cNvSpPr>
          <p:nvPr>
            <p:ph idx="1"/>
          </p:nvPr>
        </p:nvSpPr>
        <p:spPr/>
        <p:txBody>
          <a:bodyPr/>
          <a:lstStyle/>
          <a:p>
            <a:endParaRPr lang="en-US"/>
          </a:p>
        </p:txBody>
      </p:sp>
      <p:pic>
        <p:nvPicPr>
          <p:cNvPr id="22530" name="Picture 2" descr="\\slacspace.slac.stanford.edu@SSL\DavWWWRoot\sites\ad\photos\NLC\FFTB CER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399"/>
            <a:ext cx="6105300" cy="8101263"/>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slacspace.slac.stanford.edu@SSL\DavWWWRoot\sites\ad\photos\NLC\FFTB PhysTod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2664" y="1219200"/>
            <a:ext cx="552133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708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X-band Accelerator Structures</a:t>
            </a:r>
          </a:p>
        </p:txBody>
      </p:sp>
      <p:pic>
        <p:nvPicPr>
          <p:cNvPr id="4" name="Picture 5" descr="Z:\APS\rdds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378284"/>
            <a:ext cx="7080528" cy="27066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U:\b\bmccandl\linac2000\cho\dds.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4191000"/>
            <a:ext cx="1760538" cy="24304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Ronald D. Ruth">
            <a:extLst>
              <a:ext uri="{FF2B5EF4-FFF2-40B4-BE49-F238E27FC236}">
                <a16:creationId xmlns="" xmlns:a16="http://schemas.microsoft.com/office/drawing/2014/main" id="{36783D04-E312-4C68-AC74-AAC0ADAC40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67202"/>
            <a:ext cx="1371861" cy="20577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WINNT\Profiles\tor\Desktop\ILC Figures\copperdisks.pct">
            <a:extLst>
              <a:ext uri="{FF2B5EF4-FFF2-40B4-BE49-F238E27FC236}">
                <a16:creationId xmlns="" xmlns:a16="http://schemas.microsoft.com/office/drawing/2014/main" id="{2F04387B-0E22-463B-AA09-75AC18FF71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524000"/>
            <a:ext cx="3124200" cy="2105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ttps://oraweb.slac.stanford.edu/pls/slacquery/Photo_Admin.Pictures.Show_Photo?P_PERSON_ID=81876&amp;T=06:21: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645" y="4877445"/>
            <a:ext cx="1980555" cy="19805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76200" y="4019549"/>
            <a:ext cx="3720682" cy="277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descr="Image result for nersc jagua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5200" y="1167202"/>
            <a:ext cx="250507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514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1143000"/>
          </a:xfrm>
        </p:spPr>
        <p:txBody>
          <a:bodyPr/>
          <a:lstStyle/>
          <a:p>
            <a:pPr algn="l"/>
            <a:r>
              <a:rPr lang="en-US" dirty="0"/>
              <a:t>X-band Structure Testing</a:t>
            </a:r>
          </a:p>
        </p:txBody>
      </p:sp>
      <p:pic>
        <p:nvPicPr>
          <p:cNvPr id="18434" name="Picture 2" descr="\\slacspace.slac.stanford.edu@SSL\DavWWWRoot\sites\ad\photos\NLC\asse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168943"/>
            <a:ext cx="8739261" cy="5850653"/>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a:extLst>
              <a:ext uri="{FF2B5EF4-FFF2-40B4-BE49-F238E27FC236}">
                <a16:creationId xmlns="" xmlns:a16="http://schemas.microsoft.com/office/drawing/2014/main" id="{85BBE0A2-6720-4D27-BC8C-FD9C49FE3A7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172200" y="0"/>
            <a:ext cx="3560064" cy="2373376"/>
          </a:xfrm>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1168943"/>
            <a:ext cx="4832350" cy="2891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6620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26ECBD-501C-4F10-ADAA-EC08EDCDA5B9}"/>
              </a:ext>
            </a:extLst>
          </p:cNvPr>
          <p:cNvSpPr>
            <a:spLocks noGrp="1"/>
          </p:cNvSpPr>
          <p:nvPr>
            <p:ph type="title"/>
          </p:nvPr>
        </p:nvSpPr>
        <p:spPr/>
        <p:txBody>
          <a:bodyPr>
            <a:normAutofit fontScale="90000"/>
          </a:bodyPr>
          <a:lstStyle/>
          <a:p>
            <a:r>
              <a:rPr lang="en-US" dirty="0"/>
              <a:t>RF Systems </a:t>
            </a:r>
            <a:r>
              <a:rPr lang="en-US" dirty="0" smtClean="0"/>
              <a:t>Development</a:t>
            </a:r>
            <a:br>
              <a:rPr lang="en-US" dirty="0" smtClean="0"/>
            </a:br>
            <a:r>
              <a:rPr lang="en-US" dirty="0" smtClean="0"/>
              <a:t>NLC Test Accelerator</a:t>
            </a:r>
            <a:endParaRPr lang="en-US" dirty="0"/>
          </a:p>
        </p:txBody>
      </p:sp>
      <p:sp>
        <p:nvSpPr>
          <p:cNvPr id="3" name="Content Placeholder 2">
            <a:extLst>
              <a:ext uri="{FF2B5EF4-FFF2-40B4-BE49-F238E27FC236}">
                <a16:creationId xmlns="" xmlns:a16="http://schemas.microsoft.com/office/drawing/2014/main" id="{3E66E00D-90CC-4AB0-990F-52524E3AE57C}"/>
              </a:ext>
            </a:extLst>
          </p:cNvPr>
          <p:cNvSpPr>
            <a:spLocks noGrp="1"/>
          </p:cNvSpPr>
          <p:nvPr>
            <p:ph idx="1"/>
          </p:nvPr>
        </p:nvSpPr>
        <p:spPr/>
        <p:txBody>
          <a:bodyPr/>
          <a:lstStyle/>
          <a:p>
            <a:endParaRPr lang="en-US"/>
          </a:p>
        </p:txBody>
      </p:sp>
      <p:pic>
        <p:nvPicPr>
          <p:cNvPr id="6" name="Picture 5">
            <a:extLst>
              <a:ext uri="{FF2B5EF4-FFF2-40B4-BE49-F238E27FC236}">
                <a16:creationId xmlns="" xmlns:a16="http://schemas.microsoft.com/office/drawing/2014/main" id="{8D9BEECB-C095-4D9C-8E5C-3A2990F1FA4A}"/>
              </a:ext>
            </a:extLst>
          </p:cNvPr>
          <p:cNvPicPr>
            <a:picLocks noChangeAspect="1"/>
          </p:cNvPicPr>
          <p:nvPr/>
        </p:nvPicPr>
        <p:blipFill>
          <a:blip r:embed="rId2"/>
          <a:stretch>
            <a:fillRect/>
          </a:stretch>
        </p:blipFill>
        <p:spPr>
          <a:xfrm>
            <a:off x="1062789" y="1580147"/>
            <a:ext cx="8077200" cy="5857951"/>
          </a:xfrm>
          <a:prstGeom prst="rect">
            <a:avLst/>
          </a:prstGeom>
        </p:spPr>
      </p:pic>
      <p:pic>
        <p:nvPicPr>
          <p:cNvPr id="7" name="Picture 6">
            <a:extLst>
              <a:ext uri="{FF2B5EF4-FFF2-40B4-BE49-F238E27FC236}">
                <a16:creationId xmlns="" xmlns:a16="http://schemas.microsoft.com/office/drawing/2014/main" id="{53DB3333-24E0-426A-919E-C55212740868}"/>
              </a:ext>
            </a:extLst>
          </p:cNvPr>
          <p:cNvPicPr>
            <a:picLocks noChangeAspect="1"/>
          </p:cNvPicPr>
          <p:nvPr/>
        </p:nvPicPr>
        <p:blipFill>
          <a:blip r:embed="rId3"/>
          <a:stretch>
            <a:fillRect/>
          </a:stretch>
        </p:blipFill>
        <p:spPr>
          <a:xfrm>
            <a:off x="204847" y="1143000"/>
            <a:ext cx="1913331" cy="2057400"/>
          </a:xfrm>
          <a:prstGeom prst="rect">
            <a:avLst/>
          </a:prstGeom>
        </p:spPr>
      </p:pic>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200400"/>
            <a:ext cx="3037114"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3073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slacspace.slac.stanford.edu@SSL\DavWWWRoot\sites\ad\photos\NLC\MC0344A.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3151" y="304800"/>
            <a:ext cx="8536049" cy="6367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9062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661</TotalTime>
  <Words>218</Words>
  <Application>Microsoft Office PowerPoint</Application>
  <PresentationFormat>On-screen Show (4:3)</PresentationFormat>
  <Paragraphs>77</Paragraphs>
  <Slides>41</Slides>
  <Notes>2</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The NLC: a Next generation Linear Collider</vt:lpstr>
      <vt:lpstr>The Linear Collider Design Challenge</vt:lpstr>
      <vt:lpstr>Final Focus System</vt:lpstr>
      <vt:lpstr>PowerPoint Presentation</vt:lpstr>
      <vt:lpstr>FFTB Results    </vt:lpstr>
      <vt:lpstr>X-band Accelerator Structures</vt:lpstr>
      <vt:lpstr>X-band Structure Testing</vt:lpstr>
      <vt:lpstr>RF Systems Development NLC Test Accelerator</vt:lpstr>
      <vt:lpstr>PowerPoint Presentation</vt:lpstr>
      <vt:lpstr>PowerPoint Presentation</vt:lpstr>
      <vt:lpstr>PowerPoint Presentation</vt:lpstr>
      <vt:lpstr>PowerPoint Presentation</vt:lpstr>
      <vt:lpstr>ISG Meetings</vt:lpstr>
      <vt:lpstr>ISG Meetings</vt:lpstr>
      <vt:lpstr>ISG Meeting Travel</vt:lpstr>
      <vt:lpstr>ISG Meeting Challenges</vt:lpstr>
      <vt:lpstr>ISG Challenges</vt:lpstr>
      <vt:lpstr>ISG Challenges</vt:lpstr>
      <vt:lpstr>Gradient Limits – Oops!</vt:lpstr>
      <vt:lpstr>Structures, Structures, everywhere</vt:lpstr>
      <vt:lpstr>RF System Dev.</vt:lpstr>
      <vt:lpstr>Designing for Machine Operation</vt:lpstr>
      <vt:lpstr>Feedback and Protection</vt:lpstr>
      <vt:lpstr>PowerPoint Presentation</vt:lpstr>
      <vt:lpstr>NLC Group</vt:lpstr>
      <vt:lpstr>PowerPoint Presentation</vt:lpstr>
      <vt:lpstr>PowerPoint Presentation</vt:lpstr>
      <vt:lpstr>Nan’s Editing</vt:lpstr>
      <vt:lpstr>PowerPoint Presentation</vt:lpstr>
      <vt:lpstr>US NLC Collaboration</vt:lpstr>
      <vt:lpstr>US NLC Collaboration</vt:lpstr>
      <vt:lpstr>PowerPoint Presentation</vt:lpstr>
      <vt:lpstr>Reply All – oops!</vt:lpstr>
      <vt:lpstr>PowerPoint Presentation</vt:lpstr>
      <vt:lpstr>PowerPoint Presentation</vt:lpstr>
      <vt:lpstr>ITRP Decision: ICFA, Beijing 2004</vt:lpstr>
      <vt:lpstr>ITRP Decision: ICFA, Beijing 2004</vt:lpstr>
      <vt:lpstr>PowerPoint Presentation</vt:lpstr>
      <vt:lpstr>PowerPoint Presentation</vt:lpstr>
      <vt:lpstr>LCWS 2004</vt:lpstr>
      <vt:lpstr>LCWS 2004</vt:lpstr>
    </vt:vector>
  </TitlesOfParts>
  <Company>SLAC National Accelerator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tor</dc:creator>
  <cp:lastModifiedBy>Raubenheimer, Tor O.</cp:lastModifiedBy>
  <cp:revision>52</cp:revision>
  <dcterms:created xsi:type="dcterms:W3CDTF">2018-02-27T23:26:10Z</dcterms:created>
  <dcterms:modified xsi:type="dcterms:W3CDTF">2018-03-02T19:29:42Z</dcterms:modified>
</cp:coreProperties>
</file>