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297" r:id="rId5"/>
    <p:sldId id="330" r:id="rId6"/>
    <p:sldId id="2299" r:id="rId7"/>
    <p:sldId id="2298" r:id="rId8"/>
    <p:sldId id="2296" r:id="rId9"/>
    <p:sldId id="1695" r:id="rId10"/>
    <p:sldId id="331" r:id="rId11"/>
    <p:sldId id="315" r:id="rId12"/>
    <p:sldId id="2302" r:id="rId13"/>
    <p:sldId id="1796" r:id="rId14"/>
    <p:sldId id="2353" r:id="rId15"/>
    <p:sldId id="2354" r:id="rId16"/>
    <p:sldId id="2386" r:id="rId17"/>
    <p:sldId id="2352" r:id="rId18"/>
    <p:sldId id="2351" r:id="rId19"/>
    <p:sldId id="2385" r:id="rId20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5AD37-8E16-8842-91DE-6DF18F3326F6}" v="29" dt="2021-11-09T17:19:30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22" autoAdjust="0"/>
    <p:restoredTop sz="72676" autoAdjust="0"/>
  </p:normalViewPr>
  <p:slideViewPr>
    <p:cSldViewPr snapToObjects="1" showGuides="1">
      <p:cViewPr varScale="1">
        <p:scale>
          <a:sx n="111" d="100"/>
          <a:sy n="111" d="100"/>
        </p:scale>
        <p:origin x="728" y="192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vas, Hasan" userId="f2364864-620e-41a1-a4fb-077e9426665d" providerId="ADAL" clId="{3415AD37-8E16-8842-91DE-6DF18F3326F6}"/>
    <pc:docChg chg="undo custSel addSld delSld modSld">
      <pc:chgData name="Yavas, Hasan" userId="f2364864-620e-41a1-a4fb-077e9426665d" providerId="ADAL" clId="{3415AD37-8E16-8842-91DE-6DF18F3326F6}" dt="2021-11-09T17:22:04.434" v="1230" actId="478"/>
      <pc:docMkLst>
        <pc:docMk/>
      </pc:docMkLst>
      <pc:sldChg chg="modSp mod">
        <pc:chgData name="Yavas, Hasan" userId="f2364864-620e-41a1-a4fb-077e9426665d" providerId="ADAL" clId="{3415AD37-8E16-8842-91DE-6DF18F3326F6}" dt="2021-11-08T03:55:06.995" v="183" actId="20577"/>
        <pc:sldMkLst>
          <pc:docMk/>
          <pc:sldMk cId="2150959688" sldId="315"/>
        </pc:sldMkLst>
        <pc:spChg chg="mod">
          <ac:chgData name="Yavas, Hasan" userId="f2364864-620e-41a1-a4fb-077e9426665d" providerId="ADAL" clId="{3415AD37-8E16-8842-91DE-6DF18F3326F6}" dt="2021-11-08T03:55:06.995" v="183" actId="20577"/>
          <ac:spMkLst>
            <pc:docMk/>
            <pc:sldMk cId="2150959688" sldId="315"/>
            <ac:spMk id="12" creationId="{C56032F3-C762-7B45-9DCB-93334BAB5462}"/>
          </ac:spMkLst>
        </pc:spChg>
      </pc:sldChg>
      <pc:sldChg chg="modSp mod">
        <pc:chgData name="Yavas, Hasan" userId="f2364864-620e-41a1-a4fb-077e9426665d" providerId="ADAL" clId="{3415AD37-8E16-8842-91DE-6DF18F3326F6}" dt="2021-11-09T04:39:40.639" v="184" actId="1076"/>
        <pc:sldMkLst>
          <pc:docMk/>
          <pc:sldMk cId="4196617006" sldId="331"/>
        </pc:sldMkLst>
        <pc:graphicFrameChg chg="modGraphic">
          <ac:chgData name="Yavas, Hasan" userId="f2364864-620e-41a1-a4fb-077e9426665d" providerId="ADAL" clId="{3415AD37-8E16-8842-91DE-6DF18F3326F6}" dt="2021-11-08T03:50:37.132" v="9" actId="20577"/>
          <ac:graphicFrameMkLst>
            <pc:docMk/>
            <pc:sldMk cId="4196617006" sldId="331"/>
            <ac:graphicFrameMk id="5" creationId="{9BBCA71C-5F97-E34B-AA60-1AE646BB927A}"/>
          </ac:graphicFrameMkLst>
        </pc:graphicFrameChg>
        <pc:picChg chg="mod">
          <ac:chgData name="Yavas, Hasan" userId="f2364864-620e-41a1-a4fb-077e9426665d" providerId="ADAL" clId="{3415AD37-8E16-8842-91DE-6DF18F3326F6}" dt="2021-11-09T04:39:40.639" v="184" actId="1076"/>
          <ac:picMkLst>
            <pc:docMk/>
            <pc:sldMk cId="4196617006" sldId="331"/>
            <ac:picMk id="12" creationId="{A2640908-CCBF-5F42-87AB-18D01E174D90}"/>
          </ac:picMkLst>
        </pc:picChg>
      </pc:sldChg>
      <pc:sldChg chg="addSp modSp mod">
        <pc:chgData name="Yavas, Hasan" userId="f2364864-620e-41a1-a4fb-077e9426665d" providerId="ADAL" clId="{3415AD37-8E16-8842-91DE-6DF18F3326F6}" dt="2021-11-09T17:18:51.135" v="1074" actId="20577"/>
        <pc:sldMkLst>
          <pc:docMk/>
          <pc:sldMk cId="2332800540" sldId="2353"/>
        </pc:sldMkLst>
        <pc:spChg chg="add mod">
          <ac:chgData name="Yavas, Hasan" userId="f2364864-620e-41a1-a4fb-077e9426665d" providerId="ADAL" clId="{3415AD37-8E16-8842-91DE-6DF18F3326F6}" dt="2021-11-09T17:18:51.135" v="1074" actId="20577"/>
          <ac:spMkLst>
            <pc:docMk/>
            <pc:sldMk cId="2332800540" sldId="2353"/>
            <ac:spMk id="6" creationId="{00B3290C-2B22-704B-90CA-C44EA7DADC8B}"/>
          </ac:spMkLst>
        </pc:spChg>
        <pc:picChg chg="add mod modCrop">
          <ac:chgData name="Yavas, Hasan" userId="f2364864-620e-41a1-a4fb-077e9426665d" providerId="ADAL" clId="{3415AD37-8E16-8842-91DE-6DF18F3326F6}" dt="2021-11-09T04:41:51.772" v="196" actId="14100"/>
          <ac:picMkLst>
            <pc:docMk/>
            <pc:sldMk cId="2332800540" sldId="2353"/>
            <ac:picMk id="5" creationId="{A34CB88D-0723-0C44-80EF-AF3B500E0E19}"/>
          </ac:picMkLst>
        </pc:picChg>
      </pc:sldChg>
      <pc:sldChg chg="modSp mod">
        <pc:chgData name="Yavas, Hasan" userId="f2364864-620e-41a1-a4fb-077e9426665d" providerId="ADAL" clId="{3415AD37-8E16-8842-91DE-6DF18F3326F6}" dt="2021-11-09T04:56:10.341" v="384" actId="20577"/>
        <pc:sldMkLst>
          <pc:docMk/>
          <pc:sldMk cId="2683248723" sldId="2354"/>
        </pc:sldMkLst>
        <pc:spChg chg="mod">
          <ac:chgData name="Yavas, Hasan" userId="f2364864-620e-41a1-a4fb-077e9426665d" providerId="ADAL" clId="{3415AD37-8E16-8842-91DE-6DF18F3326F6}" dt="2021-11-09T04:56:10.341" v="384" actId="20577"/>
          <ac:spMkLst>
            <pc:docMk/>
            <pc:sldMk cId="2683248723" sldId="2354"/>
            <ac:spMk id="3" creationId="{31E443C7-8ECB-3843-99F8-75172331AACA}"/>
          </ac:spMkLst>
        </pc:spChg>
        <pc:spChg chg="mod">
          <ac:chgData name="Yavas, Hasan" userId="f2364864-620e-41a1-a4fb-077e9426665d" providerId="ADAL" clId="{3415AD37-8E16-8842-91DE-6DF18F3326F6}" dt="2021-11-09T04:56:04.393" v="366" actId="1076"/>
          <ac:spMkLst>
            <pc:docMk/>
            <pc:sldMk cId="2683248723" sldId="2354"/>
            <ac:spMk id="4" creationId="{E2D142CD-9FA8-3C48-9535-A1D4A0B7506B}"/>
          </ac:spMkLst>
        </pc:spChg>
      </pc:sldChg>
      <pc:sldChg chg="addSp delSp modSp new mod">
        <pc:chgData name="Yavas, Hasan" userId="f2364864-620e-41a1-a4fb-077e9426665d" providerId="ADAL" clId="{3415AD37-8E16-8842-91DE-6DF18F3326F6}" dt="2021-11-09T17:22:04.434" v="1230" actId="478"/>
        <pc:sldMkLst>
          <pc:docMk/>
          <pc:sldMk cId="30525716" sldId="2386"/>
        </pc:sldMkLst>
        <pc:spChg chg="mod">
          <ac:chgData name="Yavas, Hasan" userId="f2364864-620e-41a1-a4fb-077e9426665d" providerId="ADAL" clId="{3415AD37-8E16-8842-91DE-6DF18F3326F6}" dt="2021-11-09T04:59:53.182" v="493" actId="20577"/>
          <ac:spMkLst>
            <pc:docMk/>
            <pc:sldMk cId="30525716" sldId="2386"/>
            <ac:spMk id="3" creationId="{5DE17B3C-D273-C74C-9FF9-AAFB00A79B57}"/>
          </ac:spMkLst>
        </pc:spChg>
        <pc:spChg chg="add mod">
          <ac:chgData name="Yavas, Hasan" userId="f2364864-620e-41a1-a4fb-077e9426665d" providerId="ADAL" clId="{3415AD37-8E16-8842-91DE-6DF18F3326F6}" dt="2021-11-09T05:01:10.321" v="559" actId="1076"/>
          <ac:spMkLst>
            <pc:docMk/>
            <pc:sldMk cId="30525716" sldId="2386"/>
            <ac:spMk id="10" creationId="{BE54998C-0159-2B4F-81F9-8C1C2B475D04}"/>
          </ac:spMkLst>
        </pc:spChg>
        <pc:spChg chg="add mod">
          <ac:chgData name="Yavas, Hasan" userId="f2364864-620e-41a1-a4fb-077e9426665d" providerId="ADAL" clId="{3415AD37-8E16-8842-91DE-6DF18F3326F6}" dt="2021-11-09T17:22:00.533" v="1229" actId="20577"/>
          <ac:spMkLst>
            <pc:docMk/>
            <pc:sldMk cId="30525716" sldId="2386"/>
            <ac:spMk id="11" creationId="{17E1778C-6EFD-694C-A6D6-6F89E9953426}"/>
          </ac:spMkLst>
        </pc:spChg>
        <pc:spChg chg="add del mod">
          <ac:chgData name="Yavas, Hasan" userId="f2364864-620e-41a1-a4fb-077e9426665d" providerId="ADAL" clId="{3415AD37-8E16-8842-91DE-6DF18F3326F6}" dt="2021-11-09T17:22:04.434" v="1230" actId="478"/>
          <ac:spMkLst>
            <pc:docMk/>
            <pc:sldMk cId="30525716" sldId="2386"/>
            <ac:spMk id="12" creationId="{50B98B9C-5707-D04F-A4A0-F36E398D0256}"/>
          </ac:spMkLst>
        </pc:spChg>
        <pc:picChg chg="add mod modCrop">
          <ac:chgData name="Yavas, Hasan" userId="f2364864-620e-41a1-a4fb-077e9426665d" providerId="ADAL" clId="{3415AD37-8E16-8842-91DE-6DF18F3326F6}" dt="2021-11-09T05:00:29.345" v="498" actId="1076"/>
          <ac:picMkLst>
            <pc:docMk/>
            <pc:sldMk cId="30525716" sldId="2386"/>
            <ac:picMk id="5" creationId="{ABF6A4B2-363A-9944-9316-84CFE279D25E}"/>
          </ac:picMkLst>
        </pc:picChg>
        <pc:picChg chg="add del mod modCrop">
          <ac:chgData name="Yavas, Hasan" userId="f2364864-620e-41a1-a4fb-077e9426665d" providerId="ADAL" clId="{3415AD37-8E16-8842-91DE-6DF18F3326F6}" dt="2021-11-09T04:59:22.717" v="457" actId="478"/>
          <ac:picMkLst>
            <pc:docMk/>
            <pc:sldMk cId="30525716" sldId="2386"/>
            <ac:picMk id="7" creationId="{77859349-9A10-0F4E-9763-56125185F10A}"/>
          </ac:picMkLst>
        </pc:picChg>
        <pc:picChg chg="add mod modCrop">
          <ac:chgData name="Yavas, Hasan" userId="f2364864-620e-41a1-a4fb-077e9426665d" providerId="ADAL" clId="{3415AD37-8E16-8842-91DE-6DF18F3326F6}" dt="2021-11-09T05:00:32.330" v="499" actId="1076"/>
          <ac:picMkLst>
            <pc:docMk/>
            <pc:sldMk cId="30525716" sldId="2386"/>
            <ac:picMk id="9" creationId="{B5FF3C1E-6712-CB4C-83F7-7FE2F04CC689}"/>
          </ac:picMkLst>
        </pc:picChg>
      </pc:sldChg>
      <pc:sldChg chg="new del">
        <pc:chgData name="Yavas, Hasan" userId="f2364864-620e-41a1-a4fb-077e9426665d" providerId="ADAL" clId="{3415AD37-8E16-8842-91DE-6DF18F3326F6}" dt="2021-11-09T04:40:32.141" v="186" actId="680"/>
        <pc:sldMkLst>
          <pc:docMk/>
          <pc:sldMk cId="3688241291" sldId="23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11/8/21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cid:image001.png@01D76F83.7244F6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19A6-6905-8F40-98EF-1F3B5E6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582215"/>
            <a:ext cx="8008937" cy="1684735"/>
          </a:xfrm>
        </p:spPr>
        <p:txBody>
          <a:bodyPr/>
          <a:lstStyle/>
          <a:p>
            <a:r>
              <a:rPr lang="en-US" sz="3800" dirty="0"/>
              <a:t>Dynamic X-ray Scattering</a:t>
            </a:r>
            <a:br>
              <a:rPr lang="en-US" sz="3800" dirty="0"/>
            </a:br>
            <a:r>
              <a:rPr lang="en-US" sz="3800" dirty="0"/>
              <a:t>Instrument Overview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86A69-CEA8-AC4C-B811-DE2521F59E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Hasan </a:t>
            </a:r>
            <a:r>
              <a:rPr lang="en-US" dirty="0" err="1">
                <a:solidFill>
                  <a:schemeClr val="tx1"/>
                </a:solidFill>
              </a:rPr>
              <a:t>Yavaş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 behalf of the DXS Team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5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4BD3F2-C2F1-DA45-8B17-47791F4A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90" y="248921"/>
            <a:ext cx="7526910" cy="381223"/>
          </a:xfrm>
        </p:spPr>
        <p:txBody>
          <a:bodyPr/>
          <a:lstStyle/>
          <a:p>
            <a:r>
              <a:rPr lang="en-US" dirty="0">
                <a:solidFill>
                  <a:srgbClr val="A4001D"/>
                </a:solidFill>
              </a:rPr>
              <a:t>More about the performance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9FA486-1AE1-D542-A389-5D5270AC2747}"/>
              </a:ext>
            </a:extLst>
          </p:cNvPr>
          <p:cNvSpPr txBox="1"/>
          <p:nvPr/>
        </p:nvSpPr>
        <p:spPr>
          <a:xfrm>
            <a:off x="381000" y="92875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88"/>
              </a:spcBef>
            </a:pPr>
            <a:r>
              <a:rPr lang="en-US" sz="1200" b="1" dirty="0"/>
              <a:t>LCLS-II-HE upgrade: 2026/7</a:t>
            </a:r>
          </a:p>
          <a:p>
            <a:pPr marL="294948" indent="-144662">
              <a:buFont typeface="Arial" panose="020B0604020202020204" pitchFamily="34" charset="0"/>
              <a:buChar char="•"/>
            </a:pPr>
            <a:r>
              <a:rPr lang="en-US" sz="1200" b="1" dirty="0"/>
              <a:t>4 GeV to</a:t>
            </a:r>
            <a:r>
              <a:rPr lang="en-US" sz="1200" dirty="0"/>
              <a:t> </a:t>
            </a:r>
            <a:r>
              <a:rPr lang="en-US" sz="1200" b="1" dirty="0"/>
              <a:t>8 GeV</a:t>
            </a:r>
          </a:p>
          <a:p>
            <a:pPr marL="294948" indent="-144662">
              <a:buFont typeface="Arial" panose="020B0604020202020204" pitchFamily="34" charset="0"/>
              <a:buChar char="•"/>
            </a:pPr>
            <a:r>
              <a:rPr lang="en-US" sz="1200" dirty="0"/>
              <a:t>0.25 to &gt;15 keV at 1 MHz</a:t>
            </a:r>
          </a:p>
          <a:p>
            <a:pPr marL="294948" indent="-144662">
              <a:buFont typeface="Arial" panose="020B0604020202020204" pitchFamily="34" charset="0"/>
              <a:buChar char="•"/>
            </a:pPr>
            <a:r>
              <a:rPr lang="en-US" sz="1200" dirty="0"/>
              <a:t>DXS is 1 of the 5 new (upgraded) end stations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E9200F-0AA5-6C44-B764-8173F51DD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60059"/>
            <a:ext cx="3758276" cy="3250401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82D55BA-BDC7-6A48-B5DD-493B1113B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04480" y="4746128"/>
            <a:ext cx="287039" cy="364332"/>
          </a:xfrm>
        </p:spPr>
        <p:txBody>
          <a:bodyPr/>
          <a:lstStyle/>
          <a:p>
            <a:pPr defTabSz="822900">
              <a:defRPr/>
            </a:pPr>
            <a:fld id="{5BD36294-2849-48A8-8531-5354CF3095D2}" type="slidenum">
              <a:rPr lang="en-US" sz="720">
                <a:solidFill>
                  <a:prstClr val="white"/>
                </a:solidFill>
              </a:rPr>
              <a:pPr defTabSz="822900">
                <a:defRPr/>
              </a:pPr>
              <a:t>10</a:t>
            </a:fld>
            <a:endParaRPr lang="en-US" sz="720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DD980-0FE1-9043-86EE-7A15266363AB}"/>
              </a:ext>
            </a:extLst>
          </p:cNvPr>
          <p:cNvSpPr txBox="1"/>
          <p:nvPr/>
        </p:nvSpPr>
        <p:spPr>
          <a:xfrm>
            <a:off x="4343400" y="1123950"/>
            <a:ext cx="40610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0286"/>
            <a:r>
              <a:rPr lang="en-US" sz="1400" b="1" dirty="0"/>
              <a:t>From IXS point of view</a:t>
            </a:r>
          </a:p>
          <a:p>
            <a:pPr marL="321736" indent="-171450">
              <a:buFont typeface="Arial" panose="020B0604020202020204" pitchFamily="34" charset="0"/>
              <a:buChar char="•"/>
            </a:pPr>
            <a:r>
              <a:rPr lang="en-US" sz="1400" dirty="0"/>
              <a:t>Horizontal axis: Figure of merit</a:t>
            </a:r>
          </a:p>
          <a:p>
            <a:pPr marL="321736" indent="-171450">
              <a:buFont typeface="Arial" panose="020B0604020202020204" pitchFamily="34" charset="0"/>
              <a:buChar char="•"/>
            </a:pPr>
            <a:r>
              <a:rPr lang="en-US" sz="1400" dirty="0"/>
              <a:t>Vertical axis: Lots to explore</a:t>
            </a:r>
          </a:p>
          <a:p>
            <a:pPr marL="321736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50286"/>
            <a:r>
              <a:rPr lang="en-US" sz="1400" b="1" dirty="0"/>
              <a:t>Mode of Operation: SASE (∆E ~1e-3)</a:t>
            </a:r>
          </a:p>
          <a:p>
            <a:pPr marL="150286"/>
            <a:endParaRPr lang="en-US" sz="500" b="1" dirty="0"/>
          </a:p>
          <a:p>
            <a:pPr marL="407988" lvl="1"/>
            <a:r>
              <a:rPr lang="en-US" sz="1400" dirty="0"/>
              <a:t>E: 9000 eV, ∆E &lt; 4 </a:t>
            </a:r>
            <a:r>
              <a:rPr lang="en-US" sz="1400" dirty="0" err="1"/>
              <a:t>meV</a:t>
            </a:r>
            <a:r>
              <a:rPr lang="en-US" sz="1400" dirty="0"/>
              <a:t>, </a:t>
            </a:r>
            <a:r>
              <a:rPr lang="en-US" sz="1400" dirty="0" err="1"/>
              <a:t>ϕ</a:t>
            </a:r>
            <a:r>
              <a:rPr lang="en-US" sz="1400" dirty="0"/>
              <a:t> ~ 4e12 </a:t>
            </a:r>
            <a:r>
              <a:rPr lang="en-US" sz="1400" dirty="0" err="1"/>
              <a:t>phs</a:t>
            </a:r>
            <a:r>
              <a:rPr lang="en-US" sz="1400" dirty="0"/>
              <a:t>/s</a:t>
            </a:r>
          </a:p>
          <a:p>
            <a:pPr marL="407988" lvl="1"/>
            <a:r>
              <a:rPr lang="en-US" sz="1400" dirty="0"/>
              <a:t>Overall resolution &lt; 5 </a:t>
            </a:r>
            <a:r>
              <a:rPr lang="en-US" sz="1400" dirty="0" err="1"/>
              <a:t>meV</a:t>
            </a:r>
            <a:endParaRPr lang="en-US" sz="1400" dirty="0"/>
          </a:p>
          <a:p>
            <a:pPr marL="150286"/>
            <a:endParaRPr lang="en-US" sz="500" dirty="0"/>
          </a:p>
          <a:p>
            <a:pPr marL="149225" indent="258763"/>
            <a:r>
              <a:rPr lang="en-US" sz="1400" dirty="0"/>
              <a:t>E: 11215 eV, ∆E &lt; 4 </a:t>
            </a:r>
            <a:r>
              <a:rPr lang="en-US" sz="1400" dirty="0" err="1"/>
              <a:t>meV</a:t>
            </a:r>
            <a:r>
              <a:rPr lang="en-US" sz="1400" dirty="0"/>
              <a:t>, </a:t>
            </a:r>
            <a:r>
              <a:rPr lang="en-US" sz="1400" dirty="0" err="1"/>
              <a:t>ϕ</a:t>
            </a:r>
            <a:r>
              <a:rPr lang="en-US" sz="1400" dirty="0"/>
              <a:t> ~ 3e12 </a:t>
            </a:r>
            <a:r>
              <a:rPr lang="en-US" sz="1400" dirty="0" err="1"/>
              <a:t>phs</a:t>
            </a:r>
            <a:r>
              <a:rPr lang="en-US" sz="1400" dirty="0"/>
              <a:t>/s</a:t>
            </a:r>
          </a:p>
          <a:p>
            <a:pPr marL="149225" indent="258763"/>
            <a:r>
              <a:rPr lang="en-US" sz="1400" dirty="0"/>
              <a:t>Overall resolution &lt; 5 </a:t>
            </a:r>
            <a:r>
              <a:rPr lang="en-US" sz="1400" dirty="0" err="1"/>
              <a:t>meV</a:t>
            </a:r>
            <a:endParaRPr lang="en-US" sz="1400" dirty="0"/>
          </a:p>
          <a:p>
            <a:pPr marL="150286"/>
            <a:endParaRPr lang="en-US" sz="1400" dirty="0"/>
          </a:p>
          <a:p>
            <a:pPr marL="150286"/>
            <a:r>
              <a:rPr lang="en-US" sz="1400" b="1" dirty="0"/>
              <a:t>Mode of Operation: Self-seeded FEL</a:t>
            </a:r>
          </a:p>
          <a:p>
            <a:pPr marL="150286"/>
            <a:endParaRPr lang="en-US" sz="500" b="1" dirty="0"/>
          </a:p>
          <a:p>
            <a:pPr marL="407988" lvl="1"/>
            <a:r>
              <a:rPr lang="en-US" sz="1400" dirty="0"/>
              <a:t>E: 9000 eV, ∆E &lt; 4 </a:t>
            </a:r>
            <a:r>
              <a:rPr lang="en-US" sz="1400" dirty="0" err="1"/>
              <a:t>meV</a:t>
            </a:r>
            <a:r>
              <a:rPr lang="en-US" sz="1400" dirty="0"/>
              <a:t>, </a:t>
            </a:r>
            <a:r>
              <a:rPr lang="en-US" sz="1400" dirty="0" err="1"/>
              <a:t>ϕ</a:t>
            </a:r>
            <a:r>
              <a:rPr lang="en-US" sz="1400" dirty="0"/>
              <a:t> &gt; 1.5e14 </a:t>
            </a:r>
            <a:r>
              <a:rPr lang="en-US" sz="1400" dirty="0" err="1"/>
              <a:t>phs</a:t>
            </a:r>
            <a:r>
              <a:rPr lang="en-US" sz="1400" dirty="0"/>
              <a:t>/s</a:t>
            </a:r>
          </a:p>
          <a:p>
            <a:pPr marL="407988" lvl="1"/>
            <a:r>
              <a:rPr lang="en-US" sz="1400" dirty="0"/>
              <a:t>Overall resolution &lt; 5 </a:t>
            </a:r>
            <a:r>
              <a:rPr lang="en-US" sz="1400" dirty="0" err="1"/>
              <a:t>meV</a:t>
            </a:r>
            <a:endParaRPr lang="en-US" sz="1400" dirty="0"/>
          </a:p>
          <a:p>
            <a:pPr marL="150286"/>
            <a:endParaRPr lang="en-US" sz="500" dirty="0"/>
          </a:p>
          <a:p>
            <a:pPr marL="149225" indent="258763"/>
            <a:r>
              <a:rPr lang="en-US" sz="1400" dirty="0"/>
              <a:t>*E: 11215 eV, ∆E &lt; 4 </a:t>
            </a:r>
            <a:r>
              <a:rPr lang="en-US" sz="1400" dirty="0" err="1"/>
              <a:t>meV</a:t>
            </a:r>
            <a:r>
              <a:rPr lang="en-US" sz="1400" dirty="0"/>
              <a:t>, </a:t>
            </a:r>
            <a:r>
              <a:rPr lang="en-US" sz="1400" dirty="0" err="1"/>
              <a:t>ϕ</a:t>
            </a:r>
            <a:r>
              <a:rPr lang="en-US" sz="1400" dirty="0"/>
              <a:t> &gt; 1.5e14 </a:t>
            </a:r>
            <a:r>
              <a:rPr lang="en-US" sz="1400" dirty="0" err="1"/>
              <a:t>phs</a:t>
            </a:r>
            <a:r>
              <a:rPr lang="en-US" sz="1400" dirty="0"/>
              <a:t>/s</a:t>
            </a:r>
          </a:p>
          <a:p>
            <a:pPr marL="149225" indent="258763"/>
            <a:r>
              <a:rPr lang="en-US" sz="1400" dirty="0"/>
              <a:t>Overall resolution &lt; 5 </a:t>
            </a:r>
            <a:r>
              <a:rPr lang="en-US" sz="1400" dirty="0" err="1"/>
              <a:t>meV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0E08D-7E9F-B94F-9792-1C6B9E982F07}"/>
              </a:ext>
            </a:extLst>
          </p:cNvPr>
          <p:cNvSpPr txBox="1"/>
          <p:nvPr/>
        </p:nvSpPr>
        <p:spPr>
          <a:xfrm>
            <a:off x="6625362" y="4875594"/>
            <a:ext cx="2518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*With low-emittance injector upgrade </a:t>
            </a:r>
          </a:p>
        </p:txBody>
      </p:sp>
    </p:spTree>
    <p:extLst>
      <p:ext uri="{BB962C8B-B14F-4D97-AF65-F5344CB8AC3E}">
        <p14:creationId xmlns:p14="http://schemas.microsoft.com/office/powerpoint/2010/main" val="2822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BBB46F-0331-CD46-8E09-99817D5162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B69CA7-0123-D942-8207-D4FDB199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XPCS End Station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CB88D-0723-0C44-80EF-AF3B500E0E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05" r="1989" b="13402"/>
          <a:stretch/>
        </p:blipFill>
        <p:spPr>
          <a:xfrm>
            <a:off x="152400" y="953069"/>
            <a:ext cx="6172200" cy="4093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3290C-2B22-704B-90CA-C44EA7DADC8B}"/>
              </a:ext>
            </a:extLst>
          </p:cNvPr>
          <p:cNvSpPr txBox="1"/>
          <p:nvPr/>
        </p:nvSpPr>
        <p:spPr>
          <a:xfrm>
            <a:off x="5029200" y="1709975"/>
            <a:ext cx="3962400" cy="295465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Revolutionary Detector:</a:t>
            </a:r>
          </a:p>
          <a:p>
            <a:r>
              <a:rPr lang="en-US" sz="1600" dirty="0" err="1"/>
              <a:t>SparkPix</a:t>
            </a:r>
            <a:endParaRPr lang="en-US" sz="1600" dirty="0"/>
          </a:p>
          <a:p>
            <a:r>
              <a:rPr lang="en-US" sz="1600" dirty="0"/>
              <a:t>1 MHz (for rare events with sparse signal)</a:t>
            </a:r>
          </a:p>
          <a:p>
            <a:r>
              <a:rPr lang="en-US" sz="1600" dirty="0"/>
              <a:t>50µm x 50µm</a:t>
            </a:r>
          </a:p>
          <a:p>
            <a:r>
              <a:rPr lang="en-US" sz="1600" dirty="0"/>
              <a:t>2 </a:t>
            </a:r>
            <a:r>
              <a:rPr lang="en-US" sz="1600" dirty="0" err="1"/>
              <a:t>Mpix</a:t>
            </a:r>
            <a:endParaRPr lang="en-US" sz="16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“dance” Floor with laser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Sample platform, ready to customize for user defined sample environment</a:t>
            </a:r>
          </a:p>
        </p:txBody>
      </p:sp>
    </p:spTree>
    <p:extLst>
      <p:ext uri="{BB962C8B-B14F-4D97-AF65-F5344CB8AC3E}">
        <p14:creationId xmlns:p14="http://schemas.microsoft.com/office/powerpoint/2010/main" val="233280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39187-1C4B-C643-9659-49937F27E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E443C7-8ECB-3843-99F8-75172331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IXS End Station – sample chamber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142CD-9FA8-3C48-9535-A1D4A0B7506B}"/>
              </a:ext>
            </a:extLst>
          </p:cNvPr>
          <p:cNvSpPr txBox="1"/>
          <p:nvPr/>
        </p:nvSpPr>
        <p:spPr>
          <a:xfrm rot="-10800000" flipV="1">
            <a:off x="269160" y="1115779"/>
            <a:ext cx="5522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In-vacuum Kappa diffractometer for single crystal manipulation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~20K to ~300K sample temperature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Multiple viewports for optical observation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IR, mid-IR, THz wavelength pump laser in-coupling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Retractable, in-vacuum diagnostic paddle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Be window for scattered X-ray beam (horizontal scattering plane*)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2D in-air detector for sample alignment, tr-XRD, and diffuse </a:t>
            </a:r>
            <a:r>
              <a:rPr lang="en-US" sz="1400" dirty="0" err="1"/>
              <a:t>sctr</a:t>
            </a:r>
            <a:r>
              <a:rPr lang="en-US" sz="14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Spectrograph style spectrometer at ~9 keV and 11.2 keV</a:t>
            </a:r>
          </a:p>
          <a:p>
            <a:pPr marL="406400" lvl="1" indent="-173038">
              <a:buFont typeface="Arial" panose="020B0604020202020204" pitchFamily="34" charset="0"/>
              <a:buChar char="•"/>
            </a:pPr>
            <a:r>
              <a:rPr lang="en-US" sz="1400" dirty="0"/>
              <a:t>Collimating optics with ~2.5e</a:t>
            </a:r>
            <a:r>
              <a:rPr lang="en-US" sz="1400" baseline="30000" dirty="0"/>
              <a:t>-4</a:t>
            </a:r>
            <a:r>
              <a:rPr lang="en-US" sz="1400" dirty="0"/>
              <a:t> str (</a:t>
            </a:r>
            <a:r>
              <a:rPr lang="en-US" sz="1400" dirty="0" err="1"/>
              <a:t>eqv</a:t>
            </a:r>
            <a:r>
              <a:rPr lang="en-US" sz="1400" dirty="0"/>
              <a:t>. 100mm analyzer @5 m)</a:t>
            </a:r>
          </a:p>
          <a:p>
            <a:pPr marL="406400" lvl="1" indent="-173038">
              <a:buFont typeface="Arial" panose="020B0604020202020204" pitchFamily="34" charset="0"/>
              <a:buChar char="•"/>
            </a:pPr>
            <a:r>
              <a:rPr lang="en-US" sz="1400" dirty="0"/>
              <a:t>Flat dispersive crystals (akin to gratings in optics)</a:t>
            </a:r>
          </a:p>
          <a:p>
            <a:pPr marL="406400" lvl="1" indent="-173038">
              <a:buFont typeface="Arial" panose="020B0604020202020204" pitchFamily="34" charset="0"/>
              <a:buChar char="•"/>
            </a:pPr>
            <a:r>
              <a:rPr lang="en-US" sz="1400" dirty="0"/>
              <a:t>2D detection (energy transfer x momentum transfer)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BC0FE2-E73D-CF47-A32C-C417C599A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94" y="1125049"/>
            <a:ext cx="2895227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7C775A-7EB1-3840-9792-95CE9AADECAE}"/>
              </a:ext>
            </a:extLst>
          </p:cNvPr>
          <p:cNvSpPr txBox="1"/>
          <p:nvPr/>
        </p:nvSpPr>
        <p:spPr>
          <a:xfrm>
            <a:off x="83824" y="4751020"/>
            <a:ext cx="5864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*Polarization switching capability in the upstream optics for resonant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268324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90ADBF-14F8-A74F-9D8D-26B07D7BE0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E17B3C-D273-C74C-9FF9-AAFB00A7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IXS End Station – 2 Interaction point possibility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A4B2-363A-9944-9316-84CFE279D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6" b="12370"/>
          <a:stretch/>
        </p:blipFill>
        <p:spPr>
          <a:xfrm>
            <a:off x="4773278" y="971550"/>
            <a:ext cx="3932082" cy="2600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F3C1E-6712-CB4C-83F7-7FE2F04CC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99" r="1117" b="10807"/>
          <a:stretch/>
        </p:blipFill>
        <p:spPr>
          <a:xfrm>
            <a:off x="304800" y="971549"/>
            <a:ext cx="3811238" cy="2600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54998C-0159-2B4F-81F9-8C1C2B475D04}"/>
              </a:ext>
            </a:extLst>
          </p:cNvPr>
          <p:cNvSpPr txBox="1"/>
          <p:nvPr/>
        </p:nvSpPr>
        <p:spPr>
          <a:xfrm>
            <a:off x="1961885" y="971549"/>
            <a:ext cx="5083443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Both resonant and non-resonant measurements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1778C-6EFD-694C-A6D6-6F89E9953426}"/>
              </a:ext>
            </a:extLst>
          </p:cNvPr>
          <p:cNvSpPr txBox="1"/>
          <p:nvPr/>
        </p:nvSpPr>
        <p:spPr>
          <a:xfrm>
            <a:off x="304800" y="3764895"/>
            <a:ext cx="7109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Diced spherical analyzer – moderate energy-resolution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Collimating optics + flat-crystal-based analyzer – ongoing studies</a:t>
            </a:r>
          </a:p>
        </p:txBody>
      </p:sp>
    </p:spTree>
    <p:extLst>
      <p:ext uri="{BB962C8B-B14F-4D97-AF65-F5344CB8AC3E}">
        <p14:creationId xmlns:p14="http://schemas.microsoft.com/office/powerpoint/2010/main" val="3052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B0987-FAC9-1444-AC4F-7BBE8A7A7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12A34F-ABD0-FA4A-AFED-38E6F1F1B5EA}"/>
              </a:ext>
            </a:extLst>
          </p:cNvPr>
          <p:cNvSpPr txBox="1">
            <a:spLocks/>
          </p:cNvSpPr>
          <p:nvPr/>
        </p:nvSpPr>
        <p:spPr>
          <a:xfrm>
            <a:off x="520215" y="2419350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6600"/>
              <a:t>Backup Material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7970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B0E15D-1108-3F41-AD00-6DA30E9F5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F52399-2D7F-834C-98E1-F8AA5FDB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DXS Instrument Hutch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E59BAE-684B-9F49-840C-06D43DDF79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98" r="5217"/>
          <a:stretch/>
        </p:blipFill>
        <p:spPr>
          <a:xfrm>
            <a:off x="190590" y="1038452"/>
            <a:ext cx="4267200" cy="2750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E8985-9CC8-944A-AD79-2B083BE34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14" r="3238"/>
          <a:stretch/>
        </p:blipFill>
        <p:spPr>
          <a:xfrm>
            <a:off x="4630183" y="1038452"/>
            <a:ext cx="4384240" cy="276899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B57F55-B8B9-6042-9CA3-F880F6393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9" t="6279" r="12700"/>
          <a:stretch/>
        </p:blipFill>
        <p:spPr>
          <a:xfrm>
            <a:off x="5009352" y="2320482"/>
            <a:ext cx="3546040" cy="275039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D64CE-A9BA-BF4C-90D1-05D74299FD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05" t="8332" r="15283" b="4167"/>
          <a:stretch/>
        </p:blipFill>
        <p:spPr>
          <a:xfrm>
            <a:off x="370777" y="2320481"/>
            <a:ext cx="3798171" cy="27504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908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RIXS Spectrometer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7" y="1081088"/>
            <a:ext cx="630437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00150"/>
            <a:ext cx="243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Movable spectrometer using air casters – hitch to sample chamber for rotation about sample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400" dirty="0"/>
              <a:t>Levelling jacks/tilt sensors to account for floor variations</a:t>
            </a:r>
          </a:p>
        </p:txBody>
      </p:sp>
    </p:spTree>
    <p:extLst>
      <p:ext uri="{BB962C8B-B14F-4D97-AF65-F5344CB8AC3E}">
        <p14:creationId xmlns:p14="http://schemas.microsoft.com/office/powerpoint/2010/main" val="5495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55E238-8C9A-D641-955E-8752FC00F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D72C53-C5E7-F14A-9B98-D9CC069E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293" y="133350"/>
            <a:ext cx="8103570" cy="56477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641BE8C2-965F-AD48-8C2F-3165E6A9A859}"/>
              </a:ext>
            </a:extLst>
          </p:cNvPr>
          <p:cNvSpPr txBox="1">
            <a:spLocks/>
          </p:cNvSpPr>
          <p:nvPr/>
        </p:nvSpPr>
        <p:spPr>
          <a:xfrm>
            <a:off x="381000" y="1428750"/>
            <a:ext cx="6172200" cy="31053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52000" indent="-180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Motivation &amp; Science drivers</a:t>
            </a:r>
          </a:p>
          <a:p>
            <a:pPr lvl="1"/>
            <a:r>
              <a:rPr lang="en-US" dirty="0"/>
              <a:t>Relevant techniques and </a:t>
            </a:r>
            <a:br>
              <a:rPr lang="en-US" dirty="0"/>
            </a:br>
            <a:r>
              <a:rPr lang="en-US" dirty="0"/>
              <a:t>short introduction to inelastic X-ray scattering</a:t>
            </a:r>
          </a:p>
          <a:p>
            <a:pPr lvl="1"/>
            <a:r>
              <a:rPr lang="en-CA" dirty="0"/>
              <a:t>DXS parameter space &amp; major components</a:t>
            </a:r>
          </a:p>
          <a:p>
            <a:pPr lvl="1"/>
            <a:r>
              <a:rPr lang="en-CA" dirty="0"/>
              <a:t>Monochromator concept</a:t>
            </a:r>
          </a:p>
          <a:p>
            <a:pPr lvl="1"/>
            <a:r>
              <a:rPr lang="en-CA" dirty="0"/>
              <a:t>Spectrometer concept</a:t>
            </a:r>
          </a:p>
        </p:txBody>
      </p:sp>
    </p:spTree>
    <p:extLst>
      <p:ext uri="{BB962C8B-B14F-4D97-AF65-F5344CB8AC3E}">
        <p14:creationId xmlns:p14="http://schemas.microsoft.com/office/powerpoint/2010/main" val="2602884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016A6C-E9CA-2141-8A65-D70CBEEBA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3889AE-EAB2-AB4F-BDEA-D4509A35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50"/>
            <a:ext cx="8458200" cy="564775"/>
          </a:xfrm>
        </p:spPr>
        <p:txBody>
          <a:bodyPr/>
          <a:lstStyle/>
          <a:p>
            <a:r>
              <a:rPr lang="en-US" sz="2000" dirty="0"/>
              <a:t>LCLS-II-HE science drivers &amp; instrumentation needs have been developed by the international community over many years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853D0-3905-414A-890C-93150FB852A1}"/>
              </a:ext>
            </a:extLst>
          </p:cNvPr>
          <p:cNvSpPr txBox="1"/>
          <p:nvPr/>
        </p:nvSpPr>
        <p:spPr>
          <a:xfrm>
            <a:off x="212862" y="971550"/>
            <a:ext cx="7761355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LCLS-II Scientific Opportunities Workshops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February 9-13, 2015</a:t>
            </a:r>
          </a:p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Research Opportunities in Photochemistry, Solar Energy &amp; Advanced X-ray Methods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June 16-17, 2016</a:t>
            </a:r>
          </a:p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XFELO Science Workshop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June 29-July 1, 2016</a:t>
            </a:r>
          </a:p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Opportunities for Ultrafast Hard X-rays at High Repetition Rate: An Energy Upgrade of LCLS-II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September 26-27, 2016</a:t>
            </a:r>
          </a:p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LCLS-II-HE “First Experiments” Meeting: Chemistry &amp; Materials Physics</a:t>
            </a:r>
          </a:p>
          <a:p>
            <a:pPr>
              <a:spcAft>
                <a:spcPts val="720"/>
              </a:spcAf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July 20-21, 2017</a:t>
            </a:r>
          </a:p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LCLS-II-HE “First Experiments” Meeting: AMO, Biology, and Quantum Materials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Oct. 30-31, 2017</a:t>
            </a:r>
          </a:p>
          <a:p>
            <a:pPr>
              <a:spcAft>
                <a:spcPts val="72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Advanced X-ray Methods &amp; Instrumentation for LCLS-II-HE Science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Oct. 16-17, 2018</a:t>
            </a:r>
          </a:p>
          <a:p>
            <a:pPr>
              <a:spcAft>
                <a:spcPts val="108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LCLS/SSRL Users’ Meetings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8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Ongoing LCLS Science &amp; Instrumentation Reviews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873F302-3F26-3640-BC71-D6F71721AF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154"/>
          <a:stretch/>
        </p:blipFill>
        <p:spPr bwMode="auto">
          <a:xfrm>
            <a:off x="2358758" y="1765249"/>
            <a:ext cx="1239746" cy="8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portal.slac.stanford.edu/sites/conf_public/ropseaxm2016/PublishingImages/workshopgraphic.jpg">
            <a:extLst>
              <a:ext uri="{FF2B5EF4-FFF2-40B4-BE49-F238E27FC236}">
                <a16:creationId xmlns:a16="http://schemas.microsoft.com/office/drawing/2014/main" id="{066580D9-AE45-1148-B635-D1CB7C037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781" y="1612987"/>
            <a:ext cx="1340537" cy="6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D7AF4D-38AD-304B-9DCC-BE94E2E75570}"/>
              </a:ext>
            </a:extLst>
          </p:cNvPr>
          <p:cNvSpPr txBox="1"/>
          <p:nvPr/>
        </p:nvSpPr>
        <p:spPr>
          <a:xfrm>
            <a:off x="7815737" y="2080266"/>
            <a:ext cx="808307" cy="13285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/>
              <a:t>&gt;160 participants</a:t>
            </a:r>
          </a:p>
        </p:txBody>
      </p:sp>
      <p:pic>
        <p:nvPicPr>
          <p:cNvPr id="8" name="Picture 2" descr="C:\Users\rwschoen\Desktop\Documents\SLAC LCLS\Science workshops\LCLS-II-HE Workshop Sept 2016\photos\2016_0926_LCLS_II_HE_Workshop-132.jpg">
            <a:extLst>
              <a:ext uri="{FF2B5EF4-FFF2-40B4-BE49-F238E27FC236}">
                <a16:creationId xmlns:a16="http://schemas.microsoft.com/office/drawing/2014/main" id="{780BD966-D478-2640-85A1-1FD71B42B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93" r="3360"/>
          <a:stretch/>
        </p:blipFill>
        <p:spPr bwMode="auto">
          <a:xfrm>
            <a:off x="5681728" y="2916596"/>
            <a:ext cx="1886375" cy="585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85FF72-8F66-9F42-85A8-2844E2A18424}"/>
              </a:ext>
            </a:extLst>
          </p:cNvPr>
          <p:cNvSpPr txBox="1"/>
          <p:nvPr/>
        </p:nvSpPr>
        <p:spPr>
          <a:xfrm>
            <a:off x="6205198" y="3457522"/>
            <a:ext cx="839434" cy="132857"/>
          </a:xfrm>
          <a:prstGeom prst="rect">
            <a:avLst/>
          </a:prstGeom>
          <a:solidFill>
            <a:srgbClr val="FFFF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/>
              <a:t>&gt;160 participants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CB941-8DE1-F847-8A1B-963D97912A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327" y="990383"/>
            <a:ext cx="738041" cy="95907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07B50-6F3F-5144-A88B-9B20D2DDABCE}"/>
              </a:ext>
            </a:extLst>
          </p:cNvPr>
          <p:cNvSpPr txBox="1"/>
          <p:nvPr/>
        </p:nvSpPr>
        <p:spPr>
          <a:xfrm>
            <a:off x="7205533" y="1275067"/>
            <a:ext cx="867440" cy="13285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noAutofit/>
          </a:bodyPr>
          <a:lstStyle/>
          <a:p>
            <a:pPr algn="ctr"/>
            <a:r>
              <a:rPr lang="en-US" sz="900" dirty="0"/>
              <a:t>&gt;400 participants</a:t>
            </a:r>
          </a:p>
        </p:txBody>
      </p:sp>
      <p:pic>
        <p:nvPicPr>
          <p:cNvPr id="12" name="Picture 11" descr="https://portal.slac.stanford.edu/sites/conf_public/lclsiihe2018/PublishingImages/LCLS-II-HE%202018%20workshop%20website%20graphic.jpg">
            <a:extLst>
              <a:ext uri="{FF2B5EF4-FFF2-40B4-BE49-F238E27FC236}">
                <a16:creationId xmlns:a16="http://schemas.microsoft.com/office/drawing/2014/main" id="{9577353A-85B3-AB4D-B2F1-E2022A635BE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160" y="3775048"/>
            <a:ext cx="1645920" cy="12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27B78E-E6E9-8247-9849-95B2BC50BC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88" y="2764005"/>
            <a:ext cx="879724" cy="112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z="1400" smtClean="0"/>
              <a:pPr/>
              <a:t>4</a:t>
            </a:fld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956" y="133350"/>
            <a:ext cx="8103570" cy="564775"/>
          </a:xfrm>
        </p:spPr>
        <p:txBody>
          <a:bodyPr/>
          <a:lstStyle/>
          <a:p>
            <a:r>
              <a:rPr lang="en-US" dirty="0"/>
              <a:t>Motivation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39641-1075-F444-8D80-EFC947845438}"/>
              </a:ext>
            </a:extLst>
          </p:cNvPr>
          <p:cNvSpPr txBox="1"/>
          <p:nvPr/>
        </p:nvSpPr>
        <p:spPr>
          <a:xfrm>
            <a:off x="304800" y="1200150"/>
            <a:ext cx="734608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Science Opportunities</a:t>
            </a:r>
          </a:p>
          <a:p>
            <a:pPr marL="177800" lvl="1" indent="-169863">
              <a:spcBef>
                <a:spcPts val="600"/>
              </a:spcBef>
              <a:buClr>
                <a:srgbClr val="981E3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Characterization of collective modes of metastable materials phases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(e.g. via laser/field manipulations or other transient stimuli)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(~1 </a:t>
            </a:r>
            <a:r>
              <a:rPr lang="en-US" sz="1400" i="1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</a:t>
            </a:r>
            <a:r>
              <a:rPr lang="en-US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&lt;100 fs) - Leveraging short/transform-limited pulses </a:t>
            </a:r>
          </a:p>
          <a:p>
            <a:pPr marL="179387" lvl="1" indent="-171450">
              <a:spcBef>
                <a:spcPts val="600"/>
              </a:spcBef>
              <a:buClr>
                <a:srgbClr val="981E3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Characterization of collective modes in complex materials in the critical energy resolution range ~2-25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 advantage of high spectral flux density</a:t>
            </a:r>
          </a:p>
          <a:p>
            <a:pPr marL="7937" lvl="1">
              <a:spcBef>
                <a:spcPts val="600"/>
              </a:spcBef>
              <a:buClr>
                <a:srgbClr val="981E32"/>
              </a:buClr>
              <a:buSzPct val="120000"/>
            </a:pP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Expected impact: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quantum materials, condensed matter chemistry, and amorphous materials, as a result of the </a:t>
            </a:r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high-resolution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capabilities being developed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4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526EAD9-5E9A-D14C-9214-9F42F2278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12" y="1111040"/>
            <a:ext cx="3179287" cy="13353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DC1B8-BF1C-ED4E-81DD-D6C30C63F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5FB74A-EA00-2942-89BF-77D64247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techniques (XPCS, FT-IXS, IXS)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BF7488-810C-A64F-86F5-19DAD7ECB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2591" r="2249"/>
          <a:stretch/>
        </p:blipFill>
        <p:spPr>
          <a:xfrm>
            <a:off x="5979592" y="2917168"/>
            <a:ext cx="2895600" cy="2087440"/>
          </a:xfrm>
          <a:prstGeom prst="rect">
            <a:avLst/>
          </a:prstGeom>
        </p:spPr>
      </p:pic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67378F93-2BE8-F34D-93B3-40F1A763D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458" y="1691451"/>
            <a:ext cx="2811919" cy="977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AAEAE-087E-F748-A8CE-44094402FA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32" y="2339537"/>
            <a:ext cx="734860" cy="5370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E5894A-B65B-D545-9756-1C2BFE2358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877" y="2342375"/>
            <a:ext cx="877294" cy="5376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742342-43E8-CB43-9A57-9212B0520493}"/>
              </a:ext>
            </a:extLst>
          </p:cNvPr>
          <p:cNvSpPr/>
          <p:nvPr/>
        </p:nvSpPr>
        <p:spPr>
          <a:xfrm>
            <a:off x="-1" y="4857750"/>
            <a:ext cx="4937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M. Sutton (2002), S. Lee (2013), M. Trigo (2013), W.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Schülke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(2007), A. Baron (2020)</a:t>
            </a:r>
            <a:endParaRPr lang="en-US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52795-DC69-BC43-8BEE-46EDCBFF1C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26" y="3248915"/>
            <a:ext cx="3699274" cy="153263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7BE2DBAB-EE9F-8545-AB0E-C25F9521F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50070B-B238-FA4E-BC7D-C0BBC0466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420359"/>
            <a:ext cx="2406844" cy="1684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88FCEA-6CAE-B44F-967A-D39AC661077D}"/>
              </a:ext>
            </a:extLst>
          </p:cNvPr>
          <p:cNvSpPr txBox="1"/>
          <p:nvPr/>
        </p:nvSpPr>
        <p:spPr>
          <a:xfrm>
            <a:off x="381000" y="727601"/>
            <a:ext cx="6193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Existing programs will be preserved (both at XPP and at DXS)</a:t>
            </a:r>
            <a:br>
              <a:rPr lang="en-US" sz="1600" b="1" dirty="0">
                <a:solidFill>
                  <a:schemeClr val="bg2"/>
                </a:solidFill>
              </a:rPr>
            </a:br>
            <a:r>
              <a:rPr lang="en-US" sz="1600" b="1" dirty="0">
                <a:solidFill>
                  <a:schemeClr val="bg2"/>
                </a:solidFill>
              </a:rPr>
              <a:t>and benefit from high energy photons</a:t>
            </a:r>
          </a:p>
        </p:txBody>
      </p:sp>
    </p:spTree>
    <p:extLst>
      <p:ext uri="{BB962C8B-B14F-4D97-AF65-F5344CB8AC3E}">
        <p14:creationId xmlns:p14="http://schemas.microsoft.com/office/powerpoint/2010/main" val="9385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0254-C4F9-924B-9C57-DE44D6EA8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51C702-22FB-E441-9FD6-99AA6D8B35F7}"/>
              </a:ext>
            </a:extLst>
          </p:cNvPr>
          <p:cNvGrpSpPr/>
          <p:nvPr/>
        </p:nvGrpSpPr>
        <p:grpSpPr>
          <a:xfrm>
            <a:off x="152400" y="1056884"/>
            <a:ext cx="6454573" cy="1947548"/>
            <a:chOff x="152400" y="1056884"/>
            <a:chExt cx="6454573" cy="1947548"/>
          </a:xfrm>
        </p:grpSpPr>
        <p:pic>
          <p:nvPicPr>
            <p:cNvPr id="16" name="Picture 15" descr="experimental_halls_lcls-II_v01.jpg">
              <a:extLst>
                <a:ext uri="{FF2B5EF4-FFF2-40B4-BE49-F238E27FC236}">
                  <a16:creationId xmlns:a16="http://schemas.microsoft.com/office/drawing/2014/main" id="{3F888F2C-402C-5440-8812-D9E846B6C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1056884"/>
              <a:ext cx="6454573" cy="178346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4E15CC-2B5B-7147-A075-862D525E66FF}"/>
                </a:ext>
              </a:extLst>
            </p:cNvPr>
            <p:cNvSpPr txBox="1"/>
            <p:nvPr/>
          </p:nvSpPr>
          <p:spPr>
            <a:xfrm>
              <a:off x="4800600" y="1890668"/>
              <a:ext cx="8382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Far Hall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CD32B9-307A-4E40-BA2F-91E0CB8DBE10}"/>
                </a:ext>
              </a:extLst>
            </p:cNvPr>
            <p:cNvSpPr txBox="1"/>
            <p:nvPr/>
          </p:nvSpPr>
          <p:spPr>
            <a:xfrm>
              <a:off x="3733800" y="2319057"/>
              <a:ext cx="540533" cy="3000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r>
                <a:rPr lang="en-US" sz="1350" dirty="0">
                  <a:solidFill>
                    <a:schemeClr val="bg1"/>
                  </a:solidFill>
                </a:rPr>
                <a:t>DXS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96892F-97E6-9D48-9B7A-02BB3AFD1BCB}"/>
                </a:ext>
              </a:extLst>
            </p:cNvPr>
            <p:cNvSpPr txBox="1"/>
            <p:nvPr/>
          </p:nvSpPr>
          <p:spPr>
            <a:xfrm>
              <a:off x="2122550" y="1428750"/>
              <a:ext cx="494017" cy="397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Near</a:t>
              </a:r>
            </a:p>
            <a:p>
              <a:pPr algn="ctr"/>
              <a:r>
                <a:rPr lang="en-US" sz="1350" dirty="0"/>
                <a:t>Hall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11AEE4-35B0-7D47-A2F5-DEAB2BC59E68}"/>
                </a:ext>
              </a:extLst>
            </p:cNvPr>
            <p:cNvSpPr txBox="1"/>
            <p:nvPr/>
          </p:nvSpPr>
          <p:spPr>
            <a:xfrm>
              <a:off x="2561516" y="2773600"/>
              <a:ext cx="6046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~ 200 m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58876113-2048-A041-ABC4-9986010CFBB1}"/>
              </a:ext>
            </a:extLst>
          </p:cNvPr>
          <p:cNvSpPr/>
          <p:nvPr/>
        </p:nvSpPr>
        <p:spPr>
          <a:xfrm>
            <a:off x="192157" y="2687181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69863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IXS end station</a:t>
            </a:r>
          </a:p>
          <a:p>
            <a:pPr marL="349250" lvl="2" indent="-17145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heat-load monochromator</a:t>
            </a:r>
          </a:p>
          <a:p>
            <a:pPr marL="349250" lvl="2" indent="-17145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High-resolution monochromator</a:t>
            </a:r>
          </a:p>
          <a:p>
            <a:pPr marL="349250" lvl="2" indent="-17145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chamber</a:t>
            </a:r>
          </a:p>
          <a:p>
            <a:pPr marL="349250" lvl="2" indent="-17145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Spectrometer arm with variable 2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9250" lvl="2" indent="-17145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High-efficiency analyzer(s)</a:t>
            </a: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7800" lvl="1" indent="-17780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Reorganizing the floorspace (existing XCS)</a:t>
            </a:r>
            <a:b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accommodate both XPCS and IXS</a:t>
            </a:r>
          </a:p>
          <a:p>
            <a:pPr marL="177800" lvl="1" indent="-17780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Pump laser infrastructure</a:t>
            </a:r>
          </a:p>
          <a:p>
            <a:pPr marL="177800" lvl="1" indent="-177800"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repetition rate detector </a:t>
            </a:r>
          </a:p>
        </p:txBody>
      </p:sp>
      <p:pic>
        <p:nvPicPr>
          <p:cNvPr id="31" name="Picture 3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28C0627-5C2B-B94D-A59C-12C8DA989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74242"/>
            <a:ext cx="3327400" cy="13975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03A50DD-B78C-8C40-9DC5-D9CE2C2D6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9" y="876380"/>
            <a:ext cx="815201" cy="5957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3403EC-2920-B041-BD3B-4E54732CB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867405"/>
            <a:ext cx="971971" cy="595724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29083A22-E665-1943-88C0-74139F3374B7}"/>
              </a:ext>
            </a:extLst>
          </p:cNvPr>
          <p:cNvSpPr txBox="1">
            <a:spLocks/>
          </p:cNvSpPr>
          <p:nvPr/>
        </p:nvSpPr>
        <p:spPr>
          <a:xfrm>
            <a:off x="304800" y="60531"/>
            <a:ext cx="8103570" cy="5386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New IXS end station: major components &amp; scope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E7B627-C953-F34D-AB85-3077B2B004F7}"/>
              </a:ext>
            </a:extLst>
          </p:cNvPr>
          <p:cNvGrpSpPr/>
          <p:nvPr/>
        </p:nvGrpSpPr>
        <p:grpSpPr>
          <a:xfrm>
            <a:off x="2044700" y="2961632"/>
            <a:ext cx="2535787" cy="1057918"/>
            <a:chOff x="2044700" y="2809224"/>
            <a:chExt cx="2535787" cy="1057918"/>
          </a:xfrm>
        </p:grpSpPr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AD1844D3-1D97-C04B-A0FE-B09B66E0B301}"/>
                </a:ext>
              </a:extLst>
            </p:cNvPr>
            <p:cNvSpPr/>
            <p:nvPr/>
          </p:nvSpPr>
          <p:spPr>
            <a:xfrm>
              <a:off x="3197352" y="3333750"/>
              <a:ext cx="155448" cy="5333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94F66F7-0153-C742-96CB-540269C4705C}"/>
                </a:ext>
              </a:extLst>
            </p:cNvPr>
            <p:cNvCxnSpPr>
              <a:cxnSpLocks/>
            </p:cNvCxnSpPr>
            <p:nvPr/>
          </p:nvCxnSpPr>
          <p:spPr>
            <a:xfrm>
              <a:off x="2044700" y="3333750"/>
              <a:ext cx="11584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CC93D36-72BF-3D45-A191-E2A137FE3663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00" y="3867142"/>
              <a:ext cx="45998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1D3428-8006-2841-A395-BD38039ED832}"/>
                </a:ext>
              </a:extLst>
            </p:cNvPr>
            <p:cNvSpPr txBox="1"/>
            <p:nvPr/>
          </p:nvSpPr>
          <p:spPr>
            <a:xfrm>
              <a:off x="3277996" y="3369613"/>
              <a:ext cx="10775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Conventional</a:t>
              </a:r>
              <a:br>
                <a:rPr lang="en-US" sz="1200" dirty="0">
                  <a:solidFill>
                    <a:schemeClr val="bg2"/>
                  </a:solidFill>
                </a:rPr>
              </a:br>
              <a:r>
                <a:rPr lang="en-US" sz="1200" dirty="0">
                  <a:solidFill>
                    <a:schemeClr val="bg2"/>
                  </a:solidFill>
                </a:rPr>
                <a:t>solutions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A70B7880-D3EA-7941-853A-1C2CC282DFE4}"/>
                </a:ext>
              </a:extLst>
            </p:cNvPr>
            <p:cNvSpPr/>
            <p:nvPr/>
          </p:nvSpPr>
          <p:spPr>
            <a:xfrm>
              <a:off x="3036034" y="2878587"/>
              <a:ext cx="155448" cy="32935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4841C4-07FF-4349-AC53-B9093CE5AD35}"/>
                </a:ext>
              </a:extLst>
            </p:cNvPr>
            <p:cNvSpPr txBox="1"/>
            <p:nvPr/>
          </p:nvSpPr>
          <p:spPr>
            <a:xfrm>
              <a:off x="3133103" y="2809224"/>
              <a:ext cx="1447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2"/>
                  </a:solidFill>
                </a:rPr>
                <a:t>FT-limit preserving</a:t>
              </a:r>
            </a:p>
            <a:p>
              <a:r>
                <a:rPr lang="en-US" sz="1200" dirty="0">
                  <a:solidFill>
                    <a:schemeClr val="bg2"/>
                  </a:solidFill>
                </a:rPr>
                <a:t>novel approach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646CA1-1923-994E-B169-27F85362579D}"/>
              </a:ext>
            </a:extLst>
          </p:cNvPr>
          <p:cNvGrpSpPr/>
          <p:nvPr/>
        </p:nvGrpSpPr>
        <p:grpSpPr>
          <a:xfrm>
            <a:off x="4716646" y="1351310"/>
            <a:ext cx="4312689" cy="3099358"/>
            <a:chOff x="4716646" y="1351310"/>
            <a:chExt cx="4312689" cy="309935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9C09997-036D-7542-879E-C333FF335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9069" t="13181" r="22426" b="23775"/>
            <a:stretch/>
          </p:blipFill>
          <p:spPr>
            <a:xfrm>
              <a:off x="4716646" y="1351310"/>
              <a:ext cx="4312689" cy="3099358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F5631E2-BB5D-164C-8EC8-E3D39E7B9889}"/>
                </a:ext>
              </a:extLst>
            </p:cNvPr>
            <p:cNvCxnSpPr>
              <a:cxnSpLocks/>
            </p:cNvCxnSpPr>
            <p:nvPr/>
          </p:nvCxnSpPr>
          <p:spPr>
            <a:xfrm>
              <a:off x="6176200" y="3275257"/>
              <a:ext cx="238995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619348-9C72-F84C-BAB8-4EBD07EAB809}"/>
                </a:ext>
              </a:extLst>
            </p:cNvPr>
            <p:cNvSpPr txBox="1"/>
            <p:nvPr/>
          </p:nvSpPr>
          <p:spPr>
            <a:xfrm>
              <a:off x="6850727" y="2904712"/>
              <a:ext cx="1343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~7 meters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5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050E62-7CD3-CE40-8AEC-E9B5B18FD9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BF706-F1F0-7642-9703-4076D288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space &amp;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BCA71C-5F97-E34B-AA60-1AE646BB9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45559"/>
              </p:ext>
            </p:extLst>
          </p:nvPr>
        </p:nvGraphicFramePr>
        <p:xfrm>
          <a:off x="121572" y="971550"/>
          <a:ext cx="4907628" cy="360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Parameter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</a:rPr>
                        <a:t>Value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Photon energy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6-18 keV – IXS (non-resonant and resonant)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6-22 keV (with harmonics) – XPCS 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Target overall ΔE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~ 5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meV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(resonant and non-resonant)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Repetition rate</a:t>
                      </a:r>
                      <a:endParaRPr lang="en-US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~100 kHz (IXS), possibly higher (XPCS)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X-ray spot size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5-500 µm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End Station(s)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Open floor without rails (dance floor) </a:t>
                      </a:r>
                      <a:b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for flexibility of configuration (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 to Q ~10 Å</a:t>
                      </a:r>
                      <a:r>
                        <a:rPr lang="en-US" sz="14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  <a:r>
                        <a:rPr lang="en-US" sz="14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)</a:t>
                      </a:r>
                      <a:endParaRPr lang="en-US" sz="1400" baseline="30000" dirty="0">
                        <a:effectLst/>
                        <a:latin typeface="Calibri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0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Pump laser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~100 kHz, OPCPA system with wavelength conversion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Temp. resolution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0.1 to 1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dependent on mode of operation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651EDF-BB57-A046-B6A9-4FEDCCA148B1}"/>
              </a:ext>
            </a:extLst>
          </p:cNvPr>
          <p:cNvSpPr txBox="1"/>
          <p:nvPr/>
        </p:nvSpPr>
        <p:spPr>
          <a:xfrm>
            <a:off x="121572" y="4571878"/>
            <a:ext cx="4907628" cy="333620"/>
          </a:xfrm>
          <a:prstGeom prst="rect">
            <a:avLst/>
          </a:prstGeom>
          <a:solidFill>
            <a:srgbClr val="A4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Designed to be ready on day one, but also future-proof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F78F5C-CA30-614F-A785-5D8180280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69" t="13181" r="22426" b="23775"/>
          <a:stretch/>
        </p:blipFill>
        <p:spPr>
          <a:xfrm>
            <a:off x="5105497" y="993689"/>
            <a:ext cx="3796316" cy="27282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ECF2CD-559C-7A48-A29B-1FEA6EC729D9}"/>
              </a:ext>
            </a:extLst>
          </p:cNvPr>
          <p:cNvCxnSpPr>
            <a:cxnSpLocks/>
          </p:cNvCxnSpPr>
          <p:nvPr/>
        </p:nvCxnSpPr>
        <p:spPr>
          <a:xfrm>
            <a:off x="6400800" y="2571750"/>
            <a:ext cx="216535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439B8B-2761-B248-8FB3-144AAFD62A33}"/>
              </a:ext>
            </a:extLst>
          </p:cNvPr>
          <p:cNvSpPr txBox="1"/>
          <p:nvPr/>
        </p:nvSpPr>
        <p:spPr>
          <a:xfrm>
            <a:off x="6931136" y="220241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~7 meters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640908-CCBF-5F42-87AB-18D01E174D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89" t="6279" r="12700"/>
          <a:stretch/>
        </p:blipFill>
        <p:spPr>
          <a:xfrm>
            <a:off x="5152684" y="1720983"/>
            <a:ext cx="3889035" cy="301770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966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10318D4-3B1A-1148-9BFC-9B827EEA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3" y="1123950"/>
            <a:ext cx="5566144" cy="13368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6818"/>
            <a:ext cx="8103570" cy="564775"/>
          </a:xfrm>
        </p:spPr>
        <p:txBody>
          <a:bodyPr/>
          <a:lstStyle/>
          <a:p>
            <a:r>
              <a:rPr lang="en-CA" sz="2300" dirty="0"/>
              <a:t>Enabling High-Resolution Monochromator at the FT-limit</a:t>
            </a:r>
            <a:endParaRPr lang="en-US" sz="2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504A8-2B04-FE49-AB2E-014E24A1A0CE}"/>
              </a:ext>
            </a:extLst>
          </p:cNvPr>
          <p:cNvSpPr txBox="1"/>
          <p:nvPr/>
        </p:nvSpPr>
        <p:spPr>
          <a:xfrm>
            <a:off x="202690" y="816173"/>
            <a:ext cx="1963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/>
                </a:solidFill>
              </a:rPr>
              <a:t>4f-stretcher principle</a:t>
            </a:r>
          </a:p>
        </p:txBody>
      </p:sp>
      <p:sp>
        <p:nvSpPr>
          <p:cNvPr id="12" name="Google Shape;486;p51">
            <a:extLst>
              <a:ext uri="{FF2B5EF4-FFF2-40B4-BE49-F238E27FC236}">
                <a16:creationId xmlns:a16="http://schemas.microsoft.com/office/drawing/2014/main" id="{C56032F3-C762-7B45-9DCB-93334BAB5462}"/>
              </a:ext>
            </a:extLst>
          </p:cNvPr>
          <p:cNvSpPr txBox="1"/>
          <p:nvPr/>
        </p:nvSpPr>
        <p:spPr>
          <a:xfrm>
            <a:off x="4007261" y="2524796"/>
            <a:ext cx="4977625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9685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75000"/>
              <a:buChar char="●"/>
            </a:pPr>
            <a:r>
              <a:rPr lang="en-US" sz="1300" dirty="0"/>
              <a:t>Resonant measurements of all 3d and 5d materials</a:t>
            </a:r>
          </a:p>
          <a:p>
            <a:pPr marL="342900" lvl="0" indent="-19685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75000"/>
              <a:buChar char="●"/>
            </a:pPr>
            <a:r>
              <a:rPr lang="en-US" sz="1300" dirty="0"/>
              <a:t>Performance relies on geometry, not narrow rocking curves, </a:t>
            </a:r>
          </a:p>
          <a:p>
            <a:pPr marL="146050" lvl="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75000"/>
            </a:pPr>
            <a:r>
              <a:rPr lang="en-US" sz="1300" dirty="0"/>
              <a:t>therefore, the design is more tolerant to thermal load of intense HE beam. </a:t>
            </a:r>
          </a:p>
          <a:p>
            <a:pPr marL="342900" lvl="0" indent="-19685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75000"/>
              <a:buChar char="●"/>
            </a:pPr>
            <a:r>
              <a:rPr lang="en-US" sz="1300" dirty="0"/>
              <a:t>~2 </a:t>
            </a:r>
            <a:r>
              <a:rPr lang="en-US" sz="1300" dirty="0" err="1"/>
              <a:t>meV</a:t>
            </a:r>
            <a:r>
              <a:rPr lang="en-US" sz="1300" dirty="0"/>
              <a:t> the entire range (tunable for broader BW and shorter pulses) – clear path to improve towards 1 </a:t>
            </a:r>
            <a:r>
              <a:rPr lang="en-US" sz="1300" dirty="0" err="1"/>
              <a:t>meV</a:t>
            </a:r>
            <a:r>
              <a:rPr lang="en-US" sz="1300" dirty="0"/>
              <a:t> and beyond</a:t>
            </a:r>
          </a:p>
          <a:p>
            <a:pPr marL="342900" lvl="0" indent="-196850" algn="l" rtl="0"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75000"/>
              <a:buChar char="●"/>
            </a:pPr>
            <a:r>
              <a:rPr lang="en-US" sz="1300" dirty="0"/>
              <a:t>An upstream telescope mirror pair tunes the “imaging” quality: tradeoff between narrow bandwidth vs low tails. It also enlarges the beam and helps manage the heat-load more effectively.</a:t>
            </a:r>
          </a:p>
        </p:txBody>
      </p:sp>
      <p:sp>
        <p:nvSpPr>
          <p:cNvPr id="13" name="Google Shape;487;p51">
            <a:extLst>
              <a:ext uri="{FF2B5EF4-FFF2-40B4-BE49-F238E27FC236}">
                <a16:creationId xmlns:a16="http://schemas.microsoft.com/office/drawing/2014/main" id="{8790D212-1DE6-7944-AF28-7FF3492DBB1B}"/>
              </a:ext>
            </a:extLst>
          </p:cNvPr>
          <p:cNvSpPr txBox="1"/>
          <p:nvPr/>
        </p:nvSpPr>
        <p:spPr>
          <a:xfrm>
            <a:off x="816300" y="2495550"/>
            <a:ext cx="26889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Resolution vs. photon energy</a:t>
            </a:r>
            <a:endParaRPr sz="1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F178C0-CEEC-1B4B-B2C4-E6AE9BD96775}"/>
              </a:ext>
            </a:extLst>
          </p:cNvPr>
          <p:cNvSpPr txBox="1"/>
          <p:nvPr/>
        </p:nvSpPr>
        <p:spPr>
          <a:xfrm>
            <a:off x="593734" y="1699799"/>
            <a:ext cx="7777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Si(</a:t>
            </a:r>
            <a:r>
              <a:rPr lang="en-US" sz="1050" dirty="0" err="1"/>
              <a:t>nnn</a:t>
            </a:r>
            <a:r>
              <a:rPr lang="en-US" sz="1050" dirty="0"/>
              <a:t>) or</a:t>
            </a:r>
            <a:br>
              <a:rPr lang="en-US" sz="1050" dirty="0"/>
            </a:br>
            <a:r>
              <a:rPr lang="en-US" sz="1050" dirty="0"/>
              <a:t>Si(nn0)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DF853-3249-A14F-BC75-10AEC593A650}"/>
              </a:ext>
            </a:extLst>
          </p:cNvPr>
          <p:cNvSpPr txBox="1"/>
          <p:nvPr/>
        </p:nvSpPr>
        <p:spPr>
          <a:xfrm>
            <a:off x="2116516" y="1834593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Focusing</a:t>
            </a:r>
          </a:p>
          <a:p>
            <a:pPr algn="ctr"/>
            <a:r>
              <a:rPr lang="en-US" sz="1000" dirty="0"/>
              <a:t>Element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FFC1A2-2AA8-EA46-9FD7-01AE147F75E9}"/>
              </a:ext>
            </a:extLst>
          </p:cNvPr>
          <p:cNvSpPr txBox="1"/>
          <p:nvPr/>
        </p:nvSpPr>
        <p:spPr>
          <a:xfrm>
            <a:off x="3168428" y="1900323"/>
            <a:ext cx="3626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Slit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17C504-59DF-8643-B5A7-E002766CE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7" y="2460763"/>
            <a:ext cx="3909060" cy="2606040"/>
          </a:xfrm>
          <a:prstGeom prst="rect">
            <a:avLst/>
          </a:prstGeom>
        </p:spPr>
      </p:pic>
      <p:cxnSp>
        <p:nvCxnSpPr>
          <p:cNvPr id="26" name="Google Shape;489;p51">
            <a:extLst>
              <a:ext uri="{FF2B5EF4-FFF2-40B4-BE49-F238E27FC236}">
                <a16:creationId xmlns:a16="http://schemas.microsoft.com/office/drawing/2014/main" id="{8B29107F-C1BC-A34C-808B-4B73FAF78B37}"/>
              </a:ext>
            </a:extLst>
          </p:cNvPr>
          <p:cNvCxnSpPr>
            <a:cxnSpLocks/>
          </p:cNvCxnSpPr>
          <p:nvPr/>
        </p:nvCxnSpPr>
        <p:spPr>
          <a:xfrm>
            <a:off x="1825640" y="2810197"/>
            <a:ext cx="17073" cy="1908944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7" name="Google Shape;490;p51">
            <a:extLst>
              <a:ext uri="{FF2B5EF4-FFF2-40B4-BE49-F238E27FC236}">
                <a16:creationId xmlns:a16="http://schemas.microsoft.com/office/drawing/2014/main" id="{143E4844-BF08-CD4A-A6E7-52FFDF3B15D2}"/>
              </a:ext>
            </a:extLst>
          </p:cNvPr>
          <p:cNvCxnSpPr>
            <a:cxnSpLocks/>
          </p:cNvCxnSpPr>
          <p:nvPr/>
        </p:nvCxnSpPr>
        <p:spPr>
          <a:xfrm>
            <a:off x="1530286" y="2810197"/>
            <a:ext cx="0" cy="1908944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8" name="Google Shape;491;p51">
            <a:extLst>
              <a:ext uri="{FF2B5EF4-FFF2-40B4-BE49-F238E27FC236}">
                <a16:creationId xmlns:a16="http://schemas.microsoft.com/office/drawing/2014/main" id="{AF348B13-0FB2-D648-B7CE-4228EFA1BDA0}"/>
              </a:ext>
            </a:extLst>
          </p:cNvPr>
          <p:cNvSpPr txBox="1"/>
          <p:nvPr/>
        </p:nvSpPr>
        <p:spPr>
          <a:xfrm rot="-5400000">
            <a:off x="1686876" y="3356172"/>
            <a:ext cx="484974" cy="24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900" dirty="0"/>
              <a:t>Ir-L</a:t>
            </a:r>
            <a:r>
              <a:rPr lang="en-US" sz="900" baseline="-25000" dirty="0"/>
              <a:t>3</a:t>
            </a:r>
            <a:endParaRPr sz="900" baseline="-25000" dirty="0"/>
          </a:p>
        </p:txBody>
      </p:sp>
      <p:sp>
        <p:nvSpPr>
          <p:cNvPr id="29" name="Google Shape;492;p51">
            <a:extLst>
              <a:ext uri="{FF2B5EF4-FFF2-40B4-BE49-F238E27FC236}">
                <a16:creationId xmlns:a16="http://schemas.microsoft.com/office/drawing/2014/main" id="{8C0CE499-B28A-934D-8044-8DDFC7C01214}"/>
              </a:ext>
            </a:extLst>
          </p:cNvPr>
          <p:cNvSpPr txBox="1"/>
          <p:nvPr/>
        </p:nvSpPr>
        <p:spPr>
          <a:xfrm rot="-5400000">
            <a:off x="1121645" y="3750594"/>
            <a:ext cx="484974" cy="24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900" dirty="0"/>
              <a:t>Cu-K</a:t>
            </a:r>
            <a:endParaRPr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662A8-4A36-0E4E-A051-B64CEEAB22D4}"/>
              </a:ext>
            </a:extLst>
          </p:cNvPr>
          <p:cNvSpPr txBox="1"/>
          <p:nvPr/>
        </p:nvSpPr>
        <p:spPr>
          <a:xfrm>
            <a:off x="5990493" y="1211515"/>
            <a:ext cx="2994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196850">
              <a:buClr>
                <a:schemeClr val="bg2"/>
              </a:buClr>
              <a:buSzPct val="75000"/>
              <a:buChar char="●"/>
            </a:pPr>
            <a:r>
              <a:rPr lang="en-US" sz="1300" dirty="0"/>
              <a:t>Fully tunable, FT-limited pulses: </a:t>
            </a:r>
          </a:p>
          <a:p>
            <a:pPr marL="146050" lvl="0">
              <a:buSzPts val="1300"/>
            </a:pPr>
            <a:r>
              <a:rPr lang="en-US" sz="1300" b="1" dirty="0"/>
              <a:t>Tunable bandwidth </a:t>
            </a:r>
            <a:r>
              <a:rPr lang="en-US" sz="1300" dirty="0"/>
              <a:t>and </a:t>
            </a:r>
            <a:br>
              <a:rPr lang="en-US" sz="1300" dirty="0"/>
            </a:br>
            <a:r>
              <a:rPr lang="en-US" sz="1300" b="1" dirty="0"/>
              <a:t>tunable pulse duration </a:t>
            </a:r>
            <a:br>
              <a:rPr lang="en-US" sz="1300" dirty="0"/>
            </a:br>
            <a:r>
              <a:rPr lang="en-US" sz="1300" dirty="0"/>
              <a:t>over a wide photon energy range.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095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64CFE2-FDCE-AA43-B232-79CB22E3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2859"/>
            <a:ext cx="9144000" cy="3361491"/>
          </a:xfrm>
          <a:prstGeom prst="rect">
            <a:avLst/>
          </a:prstGeom>
        </p:spPr>
      </p:pic>
      <p:pic>
        <p:nvPicPr>
          <p:cNvPr id="2049" name="Picture 1">
            <a:extLst>
              <a:ext uri="{FF2B5EF4-FFF2-40B4-BE49-F238E27FC236}">
                <a16:creationId xmlns:a16="http://schemas.microsoft.com/office/drawing/2014/main" id="{370A950A-9562-A149-A545-E7450EA2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" y="2963794"/>
            <a:ext cx="3554130" cy="114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layout – all in-line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379CC-7A95-2D45-A562-25F2BE70E07B}"/>
              </a:ext>
            </a:extLst>
          </p:cNvPr>
          <p:cNvSpPr/>
          <p:nvPr/>
        </p:nvSpPr>
        <p:spPr>
          <a:xfrm>
            <a:off x="0" y="2898306"/>
            <a:ext cx="3590527" cy="146206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12010-EAD3-6045-8365-5AA19291E43B}"/>
              </a:ext>
            </a:extLst>
          </p:cNvPr>
          <p:cNvSpPr txBox="1"/>
          <p:nvPr/>
        </p:nvSpPr>
        <p:spPr>
          <a:xfrm>
            <a:off x="76021" y="4579263"/>
            <a:ext cx="2743379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</a:pPr>
            <a:r>
              <a:rPr lang="en-US" sz="1100" cap="all" dirty="0"/>
              <a:t>Periscope mirrors (telescope)</a:t>
            </a:r>
          </a:p>
          <a:p>
            <a:pPr>
              <a:buClr>
                <a:schemeClr val="bg2"/>
              </a:buClr>
            </a:pPr>
            <a:r>
              <a:rPr lang="en-US" sz="1100" dirty="0"/>
              <a:t>Enlarge the size and collimate the beam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2BB51-844B-6748-B3E1-2EBE8E34468A}"/>
              </a:ext>
            </a:extLst>
          </p:cNvPr>
          <p:cNvSpPr txBox="1"/>
          <p:nvPr/>
        </p:nvSpPr>
        <p:spPr>
          <a:xfrm>
            <a:off x="642543" y="39214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High-heat-load Monochromator</a:t>
            </a:r>
          </a:p>
          <a:p>
            <a:r>
              <a:rPr lang="en-US" sz="1200" dirty="0"/>
              <a:t>LN2-cooled, highly configurable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918260-C426-9B4C-9FB5-AF91904CDAA4}"/>
              </a:ext>
            </a:extLst>
          </p:cNvPr>
          <p:cNvCxnSpPr>
            <a:cxnSpLocks/>
          </p:cNvCxnSpPr>
          <p:nvPr/>
        </p:nvCxnSpPr>
        <p:spPr>
          <a:xfrm flipH="1">
            <a:off x="2068807" y="2050579"/>
            <a:ext cx="563225" cy="847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BC8BA96-6DBD-9745-A403-4FFE69D3E310}"/>
              </a:ext>
            </a:extLst>
          </p:cNvPr>
          <p:cNvCxnSpPr>
            <a:cxnSpLocks/>
          </p:cNvCxnSpPr>
          <p:nvPr/>
        </p:nvCxnSpPr>
        <p:spPr>
          <a:xfrm flipV="1">
            <a:off x="5546905" y="2094859"/>
            <a:ext cx="472895" cy="514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162083B-D835-2C45-9FE7-274684325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273" y="1023618"/>
            <a:ext cx="3590527" cy="8623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494926-938A-124C-8391-C273BC5FDE0E}"/>
              </a:ext>
            </a:extLst>
          </p:cNvPr>
          <p:cNvSpPr txBox="1"/>
          <p:nvPr/>
        </p:nvSpPr>
        <p:spPr>
          <a:xfrm>
            <a:off x="5372100" y="1846586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4f-High-resolution Monochromator - LN2-cooled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A58683-C570-E448-913D-FB02B81C25D7}"/>
              </a:ext>
            </a:extLst>
          </p:cNvPr>
          <p:cNvSpPr/>
          <p:nvPr/>
        </p:nvSpPr>
        <p:spPr>
          <a:xfrm>
            <a:off x="5029200" y="931743"/>
            <a:ext cx="3886200" cy="113708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F2D8E80-BD3E-FF4C-AC1D-A60398D14B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4267" y="3731622"/>
            <a:ext cx="95234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1B621-E9B0-C24F-B00B-53F7A694E5A6}"/>
              </a:ext>
            </a:extLst>
          </p:cNvPr>
          <p:cNvSpPr txBox="1"/>
          <p:nvPr/>
        </p:nvSpPr>
        <p:spPr>
          <a:xfrm>
            <a:off x="3067695" y="4574963"/>
            <a:ext cx="2113905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Polarization Switcher (optional)</a:t>
            </a:r>
          </a:p>
          <a:p>
            <a:r>
              <a:rPr lang="en-US" sz="1100" dirty="0"/>
              <a:t>Source is vertically polarized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DE3D68-3E14-2B4B-B019-AF5348743C3B}"/>
              </a:ext>
            </a:extLst>
          </p:cNvPr>
          <p:cNvSpPr txBox="1"/>
          <p:nvPr/>
        </p:nvSpPr>
        <p:spPr>
          <a:xfrm>
            <a:off x="5469930" y="4574963"/>
            <a:ext cx="2683470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CRLs to focus the beam on the sample</a:t>
            </a:r>
          </a:p>
          <a:p>
            <a:r>
              <a:rPr lang="en-US" sz="1100" dirty="0"/>
              <a:t>~20m focal length</a:t>
            </a:r>
          </a:p>
        </p:txBody>
      </p:sp>
    </p:spTree>
    <p:extLst>
      <p:ext uri="{BB962C8B-B14F-4D97-AF65-F5344CB8AC3E}">
        <p14:creationId xmlns:p14="http://schemas.microsoft.com/office/powerpoint/2010/main" val="17977332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816DAF8519794298F4EBB158DA9876" ma:contentTypeVersion="4" ma:contentTypeDescription="Create a new document." ma:contentTypeScope="" ma:versionID="41a9d278018ee58d6098984901c28a0f">
  <xsd:schema xmlns:xsd="http://www.w3.org/2001/XMLSchema" xmlns:xs="http://www.w3.org/2001/XMLSchema" xmlns:p="http://schemas.microsoft.com/office/2006/metadata/properties" xmlns:ns2="a5cb3431-7808-4bc3-bbeb-8def58484d8f" targetNamespace="http://schemas.microsoft.com/office/2006/metadata/properties" ma:root="true" ma:fieldsID="fbde2d465b796a8bb534f549e035e19f" ns2:_="">
    <xsd:import namespace="a5cb3431-7808-4bc3-bbeb-8def58484d8f"/>
    <xsd:element name="properties">
      <xsd:complexType>
        <xsd:sequence>
          <xsd:element name="documentManagement">
            <xsd:complexType>
              <xsd:all>
                <xsd:element ref="ns2:Speaker" minOccurs="0"/>
                <xsd:element ref="ns2:Filefor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b3431-7808-4bc3-bbeb-8def58484d8f" elementFormDefault="qualified">
    <xsd:import namespace="http://schemas.microsoft.com/office/2006/documentManagement/types"/>
    <xsd:import namespace="http://schemas.microsoft.com/office/infopath/2007/PartnerControls"/>
    <xsd:element name="Speaker" ma:index="8" nillable="true" ma:displayName="Speaker" ma:description="Firstname Lastname" ma:format="Dropdown" ma:internalName="Speaker">
      <xsd:simpleType>
        <xsd:restriction base="dms:Text">
          <xsd:maxLength value="255"/>
        </xsd:restriction>
      </xsd:simpleType>
    </xsd:element>
    <xsd:element name="Filefor" ma:index="9" ma:displayName="File for" ma:format="Dropdown" ma:internalName="Filefor">
      <xsd:simpleType>
        <xsd:union memberTypes="dms:Text">
          <xsd:simpleType>
            <xsd:restriction base="dms:Choice">
              <xsd:enumeration value="Talk"/>
              <xsd:enumeration value="Poster"/>
              <xsd:enumeration value="Committee Docs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 xmlns="a5cb3431-7808-4bc3-bbeb-8def58484d8f">Hasan Yavas</Speaker>
    <Filefor xmlns="a5cb3431-7808-4bc3-bbeb-8def58484d8f">Talk</Filefor>
  </documentManagement>
</p:properties>
</file>

<file path=customXml/itemProps1.xml><?xml version="1.0" encoding="utf-8"?>
<ds:datastoreItem xmlns:ds="http://schemas.openxmlformats.org/officeDocument/2006/customXml" ds:itemID="{D2A8B33F-6F50-48C9-9A33-4C21838B0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cb3431-7808-4bc3-bbeb-8def58484d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F0D510-AC54-489D-AD3D-EEF1CF0ED5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75E376-0D9B-431C-906B-F65C663034E9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a5cb3431-7808-4bc3-bbeb-8def58484d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1111</Words>
  <Application>Microsoft Macintosh PowerPoint</Application>
  <PresentationFormat>On-screen Show (16:9)</PresentationFormat>
  <Paragraphs>169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Blank</vt:lpstr>
      <vt:lpstr>Dynamic X-ray Scattering Instrument Overview</vt:lpstr>
      <vt:lpstr>Outline</vt:lpstr>
      <vt:lpstr>LCLS-II-HE science drivers &amp; instrumentation needs have been developed by the international community over many years</vt:lpstr>
      <vt:lpstr>Motivation</vt:lpstr>
      <vt:lpstr>Relevant techniques (XPCS, FT-IXS, IXS)</vt:lpstr>
      <vt:lpstr>PowerPoint Presentation</vt:lpstr>
      <vt:lpstr>Parameter space &amp; requirements</vt:lpstr>
      <vt:lpstr>Enabling High-Resolution Monochromator at the FT-limit</vt:lpstr>
      <vt:lpstr>Optics layout – all in-line design</vt:lpstr>
      <vt:lpstr>More about the performance</vt:lpstr>
      <vt:lpstr>XPCS End Station</vt:lpstr>
      <vt:lpstr>IXS End Station – sample chamber</vt:lpstr>
      <vt:lpstr>IXS End Station – 2 Interaction point possibility </vt:lpstr>
      <vt:lpstr>PowerPoint Presentation</vt:lpstr>
      <vt:lpstr>DXS Instrument Hutch</vt:lpstr>
      <vt:lpstr>RIXS Spectrometer Arm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DXS Instrument</dc:title>
  <dc:creator/>
  <cp:lastModifiedBy/>
  <cp:revision>15</cp:revision>
  <cp:lastPrinted>2018-12-07T23:44:51Z</cp:lastPrinted>
  <dcterms:created xsi:type="dcterms:W3CDTF">2012-06-11T23:48:53Z</dcterms:created>
  <dcterms:modified xsi:type="dcterms:W3CDTF">2021-11-09T17:22:28Z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0x0101009B816DAF8519794298F4EBB158DA9876</vt:lpwstr>
  </property>
  <property fmtid="{D5CDD505-2E9C-101B-9397-08002B2CF9AE}" pid="3" name="Formatting Updated">
    <vt:lpwstr>true</vt:lpwstr>
  </property>
  <property fmtid="{D5CDD505-2E9C-101B-9397-08002B2CF9AE}" pid="4" name="_dlc_DocIdItemGuid">
    <vt:lpwstr>1df54946-d11d-4e7a-9049-d27a4fc9d228</vt:lpwstr>
  </property>
  <property fmtid="{D5CDD505-2E9C-101B-9397-08002B2CF9AE}" pid="5" name="DocType">
    <vt:lpwstr>Presentation</vt:lpwstr>
  </property>
  <property fmtid="{D5CDD505-2E9C-101B-9397-08002B2CF9AE}" pid="6" name="Plenary Agenda Item">
    <vt:lpwstr>7</vt:lpwstr>
  </property>
  <property fmtid="{D5CDD505-2E9C-101B-9397-08002B2CF9AE}" pid="7" name="Organization Unit">
    <vt:lpwstr>336;#LCLS-II-HE|f34a38a4-a388-47f5-830f-65abcb77da74</vt:lpwstr>
  </property>
  <property fmtid="{D5CDD505-2E9C-101B-9397-08002B2CF9AE}" pid="8" name="Document Type">
    <vt:lpwstr>218;#Templates|09abdf3f-5dae-474d-8c44-157bf154b270</vt:lpwstr>
  </property>
  <property fmtid="{D5CDD505-2E9C-101B-9397-08002B2CF9AE}" pid="9" name="Document Sub Type">
    <vt:lpwstr>129;#Templates|09abdf3f-5dae-474d-8c44-157bf154b270</vt:lpwstr>
  </property>
  <property fmtid="{D5CDD505-2E9C-101B-9397-08002B2CF9AE}" pid="10" name="Plenary Agenda">
    <vt:lpwstr>8</vt:lpwstr>
  </property>
  <property fmtid="{D5CDD505-2E9C-101B-9397-08002B2CF9AE}" pid="11" name="Order">
    <vt:r8>3600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Breakout">
    <vt:lpwstr>SC6 Photon Systems</vt:lpwstr>
  </property>
</Properties>
</file>